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2" r:id="rId4"/>
    <p:sldId id="261" r:id="rId5"/>
    <p:sldId id="260" r:id="rId6"/>
    <p:sldId id="259" r:id="rId7"/>
    <p:sldId id="257" r:id="rId8"/>
    <p:sldId id="263" r:id="rId9"/>
    <p:sldId id="264" r:id="rId10"/>
    <p:sldId id="265" r:id="rId11"/>
    <p:sldId id="266" r:id="rId12"/>
    <p:sldId id="267" r:id="rId13"/>
    <p:sldId id="269" r:id="rId14"/>
    <p:sldId id="270" r:id="rId15"/>
    <p:sldId id="271" r:id="rId16"/>
    <p:sldId id="274" r:id="rId17"/>
    <p:sldId id="273" r:id="rId18"/>
    <p:sldId id="272" r:id="rId19"/>
    <p:sldId id="275" r:id="rId20"/>
    <p:sldId id="276" r:id="rId21"/>
    <p:sldId id="277" r:id="rId22"/>
    <p:sldId id="278" r:id="rId23"/>
    <p:sldId id="279" r:id="rId24"/>
    <p:sldId id="280" r:id="rId25"/>
    <p:sldId id="281" r:id="rId26"/>
    <p:sldId id="282" r:id="rId27"/>
    <p:sldId id="283" r:id="rId28"/>
    <p:sldId id="289" r:id="rId29"/>
    <p:sldId id="284" r:id="rId30"/>
    <p:sldId id="286" r:id="rId31"/>
    <p:sldId id="287" r:id="rId32"/>
    <p:sldId id="288" r:id="rId33"/>
    <p:sldId id="285"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wmf>
</file>

<file path=ppt/media/image10.wmf>
</file>

<file path=ppt/media/image2.png>
</file>

<file path=ppt/media/image3.png>
</file>

<file path=ppt/media/image4.wmf>
</file>

<file path=ppt/media/image5.wmf>
</file>

<file path=ppt/media/image6.wmf>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2762110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461922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7364935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5011144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324160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5493756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4046468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577062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1912939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74BA45-AF63-4E39-8477-C1B3358AE003}" type="datetimeFigureOut">
              <a:rPr lang="en-IN" smtClean="0"/>
              <a:t>16-05-2023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42574536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74BA45-AF63-4E39-8477-C1B3358AE003}" type="datetimeFigureOut">
              <a:rPr lang="en-IN" smtClean="0"/>
              <a:t>16-05-2023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3082541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74BA45-AF63-4E39-8477-C1B3358AE003}" type="datetimeFigureOut">
              <a:rPr lang="en-IN" smtClean="0"/>
              <a:t>16-05-2023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3374688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74BA45-AF63-4E39-8477-C1B3358AE003}" type="datetimeFigureOut">
              <a:rPr lang="en-IN" smtClean="0"/>
              <a:t>16-05-2023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400028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74BA45-AF63-4E39-8477-C1B3358AE003}" type="datetimeFigureOut">
              <a:rPr lang="en-IN" smtClean="0"/>
              <a:t>16-05-2023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1836936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674BA45-AF63-4E39-8477-C1B3358AE003}" type="datetimeFigureOut">
              <a:rPr lang="en-IN" smtClean="0"/>
              <a:t>16-05-2023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3979268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74BA45-AF63-4E39-8477-C1B3358AE003}" type="datetimeFigureOut">
              <a:rPr lang="en-IN" smtClean="0"/>
              <a:t>16-05-2023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38D45E8-F420-4268-9AAD-A1FC414FAA00}" type="slidenum">
              <a:rPr lang="en-IN" smtClean="0"/>
              <a:t>‹#›</a:t>
            </a:fld>
            <a:endParaRPr lang="en-IN"/>
          </a:p>
        </p:txBody>
      </p:sp>
    </p:spTree>
    <p:extLst>
      <p:ext uri="{BB962C8B-B14F-4D97-AF65-F5344CB8AC3E}">
        <p14:creationId xmlns:p14="http://schemas.microsoft.com/office/powerpoint/2010/main" val="960703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674BA45-AF63-4E39-8477-C1B3358AE003}" type="datetimeFigureOut">
              <a:rPr lang="en-IN" smtClean="0"/>
              <a:t>16-05-2023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38D45E8-F420-4268-9AAD-A1FC414FAA00}" type="slidenum">
              <a:rPr lang="en-IN" smtClean="0"/>
              <a:t>‹#›</a:t>
            </a:fld>
            <a:endParaRPr lang="en-IN"/>
          </a:p>
        </p:txBody>
      </p:sp>
    </p:spTree>
    <p:extLst>
      <p:ext uri="{BB962C8B-B14F-4D97-AF65-F5344CB8AC3E}">
        <p14:creationId xmlns:p14="http://schemas.microsoft.com/office/powerpoint/2010/main" val="41081231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6.bin"/><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7.bin"/><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8.bin"/><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FDF59-B1F2-987E-8C5A-9CFA0907CEEC}"/>
              </a:ext>
            </a:extLst>
          </p:cNvPr>
          <p:cNvSpPr>
            <a:spLocks noGrp="1"/>
          </p:cNvSpPr>
          <p:nvPr>
            <p:ph type="ctrTitle"/>
          </p:nvPr>
        </p:nvSpPr>
        <p:spPr/>
        <p:txBody>
          <a:bodyPr/>
          <a:lstStyle/>
          <a:p>
            <a:r>
              <a:rPr lang="en-US" sz="9600" dirty="0"/>
              <a:t>Exception</a:t>
            </a:r>
            <a:endParaRPr lang="en-IN" sz="9600" dirty="0"/>
          </a:p>
        </p:txBody>
      </p:sp>
      <p:sp>
        <p:nvSpPr>
          <p:cNvPr id="3" name="Subtitle 2">
            <a:extLst>
              <a:ext uri="{FF2B5EF4-FFF2-40B4-BE49-F238E27FC236}">
                <a16:creationId xmlns:a16="http://schemas.microsoft.com/office/drawing/2014/main" id="{D074193E-F359-11FD-145D-C8D4C4430CFC}"/>
              </a:ext>
            </a:extLst>
          </p:cNvPr>
          <p:cNvSpPr>
            <a:spLocks noGrp="1"/>
          </p:cNvSpPr>
          <p:nvPr>
            <p:ph type="subTitle" idx="1"/>
          </p:nvPr>
        </p:nvSpPr>
        <p:spPr/>
        <p:txBody>
          <a:bodyPr>
            <a:normAutofit lnSpcReduction="10000"/>
          </a:bodyPr>
          <a:lstStyle/>
          <a:p>
            <a:r>
              <a:rPr lang="en-US" sz="3200" dirty="0"/>
              <a:t>In java</a:t>
            </a:r>
          </a:p>
          <a:p>
            <a:r>
              <a:rPr lang="en-US" sz="3200" dirty="0"/>
              <a:t>By Jyoti Shukla</a:t>
            </a:r>
            <a:endParaRPr lang="en-IN" sz="3200" dirty="0"/>
          </a:p>
        </p:txBody>
      </p:sp>
    </p:spTree>
    <p:extLst>
      <p:ext uri="{BB962C8B-B14F-4D97-AF65-F5344CB8AC3E}">
        <p14:creationId xmlns:p14="http://schemas.microsoft.com/office/powerpoint/2010/main" val="2062735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5B7DA-80A2-19A9-80A3-14AD9F6F43A6}"/>
              </a:ext>
            </a:extLst>
          </p:cNvPr>
          <p:cNvSpPr>
            <a:spLocks noGrp="1"/>
          </p:cNvSpPr>
          <p:nvPr>
            <p:ph type="title"/>
          </p:nvPr>
        </p:nvSpPr>
        <p:spPr/>
        <p:txBody>
          <a:bodyPr/>
          <a:lstStyle/>
          <a:p>
            <a:r>
              <a:rPr lang="en-US" dirty="0"/>
              <a:t>Method to Print Exception:</a:t>
            </a:r>
            <a:endParaRPr lang="en-IN" dirty="0"/>
          </a:p>
        </p:txBody>
      </p:sp>
      <p:sp>
        <p:nvSpPr>
          <p:cNvPr id="3" name="Content Placeholder 2">
            <a:extLst>
              <a:ext uri="{FF2B5EF4-FFF2-40B4-BE49-F238E27FC236}">
                <a16:creationId xmlns:a16="http://schemas.microsoft.com/office/drawing/2014/main" id="{B4602CC9-0923-F449-B05D-8403F66C548B}"/>
              </a:ext>
            </a:extLst>
          </p:cNvPr>
          <p:cNvSpPr>
            <a:spLocks noGrp="1"/>
          </p:cNvSpPr>
          <p:nvPr>
            <p:ph idx="1"/>
          </p:nvPr>
        </p:nvSpPr>
        <p:spPr/>
        <p:txBody>
          <a:bodyPr/>
          <a:lstStyle/>
          <a:p>
            <a:r>
              <a:rPr lang="en-US" dirty="0"/>
              <a:t>The Throwable class provides the following three methods to print the exception message:</a:t>
            </a:r>
          </a:p>
          <a:p>
            <a:pPr marL="0" indent="0">
              <a:buNone/>
            </a:pPr>
            <a:r>
              <a:rPr lang="en-US" dirty="0"/>
              <a:t>		1) Using </a:t>
            </a:r>
            <a:r>
              <a:rPr lang="en-US" dirty="0" err="1"/>
              <a:t>printStackTrace</a:t>
            </a:r>
            <a:r>
              <a:rPr lang="en-US" dirty="0"/>
              <a:t> Method</a:t>
            </a:r>
          </a:p>
          <a:p>
            <a:pPr marL="0" indent="0">
              <a:buNone/>
            </a:pPr>
            <a:r>
              <a:rPr lang="en-US" dirty="0"/>
              <a:t>		2) Using </a:t>
            </a:r>
            <a:r>
              <a:rPr lang="en-US" dirty="0" err="1"/>
              <a:t>System.out.println</a:t>
            </a:r>
            <a:r>
              <a:rPr lang="en-US" dirty="0"/>
              <a:t>(</a:t>
            </a:r>
            <a:r>
              <a:rPr lang="en-US" dirty="0" err="1"/>
              <a:t>e.toString</a:t>
            </a:r>
            <a:r>
              <a:rPr lang="en-US" dirty="0"/>
              <a:t>()) OR </a:t>
            </a:r>
            <a:r>
              <a:rPr lang="en-US" dirty="0" err="1"/>
              <a:t>System.out.println</a:t>
            </a:r>
            <a:r>
              <a:rPr lang="en-US" dirty="0"/>
              <a:t>(e);</a:t>
            </a:r>
          </a:p>
          <a:p>
            <a:pPr marL="0" indent="0">
              <a:buNone/>
            </a:pPr>
            <a:r>
              <a:rPr lang="en-US" dirty="0"/>
              <a:t>		3) Using </a:t>
            </a:r>
            <a:r>
              <a:rPr lang="en-US" dirty="0" err="1"/>
              <a:t>getMessage</a:t>
            </a:r>
            <a:r>
              <a:rPr lang="en-US" dirty="0"/>
              <a:t>() Method</a:t>
            </a:r>
          </a:p>
          <a:p>
            <a:endParaRPr lang="en-IN" dirty="0"/>
          </a:p>
        </p:txBody>
      </p:sp>
      <p:graphicFrame>
        <p:nvGraphicFramePr>
          <p:cNvPr id="4" name="Table 4">
            <a:extLst>
              <a:ext uri="{FF2B5EF4-FFF2-40B4-BE49-F238E27FC236}">
                <a16:creationId xmlns:a16="http://schemas.microsoft.com/office/drawing/2014/main" id="{8C4B03DA-6D52-5585-40FC-4E202FC83E17}"/>
              </a:ext>
            </a:extLst>
          </p:cNvPr>
          <p:cNvGraphicFramePr>
            <a:graphicFrameLocks noGrp="1"/>
          </p:cNvGraphicFramePr>
          <p:nvPr>
            <p:extLst>
              <p:ext uri="{D42A27DB-BD31-4B8C-83A1-F6EECF244321}">
                <p14:modId xmlns:p14="http://schemas.microsoft.com/office/powerpoint/2010/main" val="3279750655"/>
              </p:ext>
            </p:extLst>
          </p:nvPr>
        </p:nvGraphicFramePr>
        <p:xfrm>
          <a:off x="1063812" y="4100974"/>
          <a:ext cx="6995459" cy="2250651"/>
        </p:xfrm>
        <a:graphic>
          <a:graphicData uri="http://schemas.openxmlformats.org/drawingml/2006/table">
            <a:tbl>
              <a:tblPr firstRow="1" bandRow="1">
                <a:tableStyleId>{5C22544A-7EE6-4342-B048-85BDC9FD1C3A}</a:tableStyleId>
              </a:tblPr>
              <a:tblGrid>
                <a:gridCol w="2000907">
                  <a:extLst>
                    <a:ext uri="{9D8B030D-6E8A-4147-A177-3AD203B41FA5}">
                      <a16:colId xmlns:a16="http://schemas.microsoft.com/office/drawing/2014/main" val="190222135"/>
                    </a:ext>
                  </a:extLst>
                </a:gridCol>
                <a:gridCol w="4994552">
                  <a:extLst>
                    <a:ext uri="{9D8B030D-6E8A-4147-A177-3AD203B41FA5}">
                      <a16:colId xmlns:a16="http://schemas.microsoft.com/office/drawing/2014/main" val="968300968"/>
                    </a:ext>
                  </a:extLst>
                </a:gridCol>
              </a:tblGrid>
              <a:tr h="536857">
                <a:tc>
                  <a:txBody>
                    <a:bodyPr/>
                    <a:lstStyle/>
                    <a:p>
                      <a:r>
                        <a:rPr lang="en-US" dirty="0"/>
                        <a:t>Method</a:t>
                      </a:r>
                      <a:endParaRPr lang="en-IN" dirty="0"/>
                    </a:p>
                  </a:txBody>
                  <a:tcPr/>
                </a:tc>
                <a:tc>
                  <a:txBody>
                    <a:bodyPr/>
                    <a:lstStyle/>
                    <a:p>
                      <a:r>
                        <a:rPr lang="en-US" dirty="0"/>
                        <a:t> Exception Syntax</a:t>
                      </a:r>
                      <a:endParaRPr lang="en-IN" dirty="0"/>
                    </a:p>
                  </a:txBody>
                  <a:tcPr/>
                </a:tc>
                <a:extLst>
                  <a:ext uri="{0D108BD9-81ED-4DB2-BD59-A6C34878D82A}">
                    <a16:rowId xmlns:a16="http://schemas.microsoft.com/office/drawing/2014/main" val="4267301695"/>
                  </a:ext>
                </a:extLst>
              </a:tr>
              <a:tr h="536857">
                <a:tc>
                  <a:txBody>
                    <a:bodyPr/>
                    <a:lstStyle/>
                    <a:p>
                      <a:r>
                        <a:rPr lang="en-IN" dirty="0" err="1"/>
                        <a:t>printStackTrace</a:t>
                      </a:r>
                      <a:endParaRPr lang="en-IN" dirty="0"/>
                    </a:p>
                  </a:txBody>
                  <a:tcPr/>
                </a:tc>
                <a:tc>
                  <a:txBody>
                    <a:bodyPr/>
                    <a:lstStyle/>
                    <a:p>
                      <a:r>
                        <a:rPr lang="en-US" dirty="0"/>
                        <a:t>Exception name, description &amp; Stack trace</a:t>
                      </a:r>
                      <a:endParaRPr lang="en-IN" dirty="0"/>
                    </a:p>
                  </a:txBody>
                  <a:tcPr/>
                </a:tc>
                <a:extLst>
                  <a:ext uri="{0D108BD9-81ED-4DB2-BD59-A6C34878D82A}">
                    <a16:rowId xmlns:a16="http://schemas.microsoft.com/office/drawing/2014/main" val="438023707"/>
                  </a:ext>
                </a:extLst>
              </a:tr>
              <a:tr h="536857">
                <a:tc>
                  <a:txBody>
                    <a:bodyPr/>
                    <a:lstStyle/>
                    <a:p>
                      <a:r>
                        <a:rPr lang="en-IN" dirty="0" err="1"/>
                        <a:t>getMessage</a:t>
                      </a:r>
                      <a:r>
                        <a:rPr lang="en-IN" dirty="0"/>
                        <a:t>()</a:t>
                      </a:r>
                    </a:p>
                  </a:txBody>
                  <a:tcPr/>
                </a:tc>
                <a:tc>
                  <a:txBody>
                    <a:bodyPr/>
                    <a:lstStyle/>
                    <a:p>
                      <a:r>
                        <a:rPr lang="en-US" dirty="0"/>
                        <a:t>Only Description</a:t>
                      </a:r>
                      <a:endParaRPr lang="en-IN" dirty="0"/>
                    </a:p>
                  </a:txBody>
                  <a:tcPr/>
                </a:tc>
                <a:extLst>
                  <a:ext uri="{0D108BD9-81ED-4DB2-BD59-A6C34878D82A}">
                    <a16:rowId xmlns:a16="http://schemas.microsoft.com/office/drawing/2014/main" val="3909427793"/>
                  </a:ext>
                </a:extLst>
              </a:tr>
              <a:tr h="536857">
                <a:tc>
                  <a:txBody>
                    <a:bodyPr/>
                    <a:lstStyle/>
                    <a:p>
                      <a:r>
                        <a:rPr lang="en-IN" dirty="0" err="1"/>
                        <a:t>toString</a:t>
                      </a:r>
                      <a:r>
                        <a:rPr lang="en-IN" dirty="0"/>
                        <a:t>() &amp; </a:t>
                      </a:r>
                      <a:r>
                        <a:rPr lang="en-IN" dirty="0" err="1"/>
                        <a:t>syso</a:t>
                      </a:r>
                      <a:r>
                        <a:rPr lang="en-IN" dirty="0"/>
                        <a:t>(e)</a:t>
                      </a:r>
                    </a:p>
                  </a:txBody>
                  <a:tcPr/>
                </a:tc>
                <a:tc>
                  <a:txBody>
                    <a:bodyPr/>
                    <a:lstStyle/>
                    <a:p>
                      <a:r>
                        <a:rPr lang="en-US" dirty="0"/>
                        <a:t>Exception name &amp; description </a:t>
                      </a:r>
                      <a:endParaRPr lang="en-IN" dirty="0"/>
                    </a:p>
                  </a:txBody>
                  <a:tcPr/>
                </a:tc>
                <a:extLst>
                  <a:ext uri="{0D108BD9-81ED-4DB2-BD59-A6C34878D82A}">
                    <a16:rowId xmlns:a16="http://schemas.microsoft.com/office/drawing/2014/main" val="3051168472"/>
                  </a:ext>
                </a:extLst>
              </a:tr>
            </a:tbl>
          </a:graphicData>
        </a:graphic>
      </p:graphicFrame>
    </p:spTree>
    <p:extLst>
      <p:ext uri="{BB962C8B-B14F-4D97-AF65-F5344CB8AC3E}">
        <p14:creationId xmlns:p14="http://schemas.microsoft.com/office/powerpoint/2010/main" val="3145087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BD5C1-168E-EFC3-72F4-8EF9A47C3ED6}"/>
              </a:ext>
            </a:extLst>
          </p:cNvPr>
          <p:cNvSpPr>
            <a:spLocks noGrp="1"/>
          </p:cNvSpPr>
          <p:nvPr>
            <p:ph type="title"/>
          </p:nvPr>
        </p:nvSpPr>
        <p:spPr>
          <a:xfrm>
            <a:off x="677334" y="376518"/>
            <a:ext cx="8596668" cy="945021"/>
          </a:xfrm>
        </p:spPr>
        <p:txBody>
          <a:bodyPr/>
          <a:lstStyle/>
          <a:p>
            <a:r>
              <a:rPr lang="en-US" dirty="0"/>
              <a:t>Finally:</a:t>
            </a:r>
            <a:endParaRPr lang="en-IN" dirty="0"/>
          </a:p>
        </p:txBody>
      </p:sp>
      <p:sp>
        <p:nvSpPr>
          <p:cNvPr id="3" name="Content Placeholder 2">
            <a:extLst>
              <a:ext uri="{FF2B5EF4-FFF2-40B4-BE49-F238E27FC236}">
                <a16:creationId xmlns:a16="http://schemas.microsoft.com/office/drawing/2014/main" id="{729D67E3-B952-2C94-4D47-68A0894A6A77}"/>
              </a:ext>
            </a:extLst>
          </p:cNvPr>
          <p:cNvSpPr>
            <a:spLocks noGrp="1"/>
          </p:cNvSpPr>
          <p:nvPr>
            <p:ph idx="1"/>
          </p:nvPr>
        </p:nvSpPr>
        <p:spPr>
          <a:xfrm>
            <a:off x="677334" y="1321539"/>
            <a:ext cx="8596668" cy="4719823"/>
          </a:xfrm>
        </p:spPr>
        <p:txBody>
          <a:bodyPr/>
          <a:lstStyle/>
          <a:p>
            <a:r>
              <a:rPr lang="en-US" dirty="0"/>
              <a:t>The finally keyword is used in association with a try/catch block.</a:t>
            </a:r>
          </a:p>
          <a:p>
            <a:r>
              <a:rPr lang="en-US" dirty="0"/>
              <a:t>Java finally block is always executed whether an exception is handled or not. </a:t>
            </a:r>
            <a:endParaRPr lang="en-IN" dirty="0"/>
          </a:p>
        </p:txBody>
      </p:sp>
      <p:pic>
        <p:nvPicPr>
          <p:cNvPr id="2050" name="Picture 2" descr="Java finally block">
            <a:extLst>
              <a:ext uri="{FF2B5EF4-FFF2-40B4-BE49-F238E27FC236}">
                <a16:creationId xmlns:a16="http://schemas.microsoft.com/office/drawing/2014/main" id="{77A38235-5966-68E9-B4BD-7ED0C8AC6F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0104" y="2168337"/>
            <a:ext cx="6571128" cy="4591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6483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FFFE2-4D02-27B7-B66B-7B71052997D7}"/>
              </a:ext>
            </a:extLst>
          </p:cNvPr>
          <p:cNvSpPr>
            <a:spLocks noGrp="1"/>
          </p:cNvSpPr>
          <p:nvPr>
            <p:ph type="title"/>
          </p:nvPr>
        </p:nvSpPr>
        <p:spPr/>
        <p:txBody>
          <a:bodyPr/>
          <a:lstStyle/>
          <a:p>
            <a:r>
              <a:rPr lang="en-US" dirty="0"/>
              <a:t>Why use Java finally block?</a:t>
            </a:r>
            <a:endParaRPr lang="en-IN" dirty="0"/>
          </a:p>
        </p:txBody>
      </p:sp>
      <p:sp>
        <p:nvSpPr>
          <p:cNvPr id="3" name="Content Placeholder 2">
            <a:extLst>
              <a:ext uri="{FF2B5EF4-FFF2-40B4-BE49-F238E27FC236}">
                <a16:creationId xmlns:a16="http://schemas.microsoft.com/office/drawing/2014/main" id="{2328B732-3EB1-82BD-5BEF-59ED8A266286}"/>
              </a:ext>
            </a:extLst>
          </p:cNvPr>
          <p:cNvSpPr>
            <a:spLocks noGrp="1"/>
          </p:cNvSpPr>
          <p:nvPr>
            <p:ph idx="1"/>
          </p:nvPr>
        </p:nvSpPr>
        <p:spPr/>
        <p:txBody>
          <a:bodyPr>
            <a:normAutofit/>
          </a:bodyPr>
          <a:lstStyle/>
          <a:p>
            <a:r>
              <a:rPr lang="en-US" sz="2400" dirty="0"/>
              <a:t>finally block in Java can be used to put "cleanup" code such as closing a file, closing connection, etc.</a:t>
            </a:r>
          </a:p>
          <a:p>
            <a:pPr marL="0" indent="0">
              <a:buNone/>
            </a:pPr>
            <a:endParaRPr lang="en-US" sz="2400" dirty="0"/>
          </a:p>
          <a:p>
            <a:r>
              <a:rPr lang="en-US" sz="2400" dirty="0"/>
              <a:t>The important statements to be printed can be placed in the finally block.</a:t>
            </a:r>
            <a:endParaRPr lang="en-IN" sz="2400" dirty="0"/>
          </a:p>
        </p:txBody>
      </p:sp>
    </p:spTree>
    <p:extLst>
      <p:ext uri="{BB962C8B-B14F-4D97-AF65-F5344CB8AC3E}">
        <p14:creationId xmlns:p14="http://schemas.microsoft.com/office/powerpoint/2010/main" val="3972058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79EFE-C358-6CCE-166A-3388B33E8CB4}"/>
              </a:ext>
            </a:extLst>
          </p:cNvPr>
          <p:cNvSpPr>
            <a:spLocks noGrp="1"/>
          </p:cNvSpPr>
          <p:nvPr>
            <p:ph type="title"/>
          </p:nvPr>
        </p:nvSpPr>
        <p:spPr/>
        <p:txBody>
          <a:bodyPr/>
          <a:lstStyle/>
          <a:p>
            <a:r>
              <a:rPr lang="en-US" dirty="0"/>
              <a:t>Points to be Remember:</a:t>
            </a:r>
            <a:endParaRPr lang="en-IN" dirty="0"/>
          </a:p>
        </p:txBody>
      </p:sp>
      <p:sp>
        <p:nvSpPr>
          <p:cNvPr id="3" name="Content Placeholder 2">
            <a:extLst>
              <a:ext uri="{FF2B5EF4-FFF2-40B4-BE49-F238E27FC236}">
                <a16:creationId xmlns:a16="http://schemas.microsoft.com/office/drawing/2014/main" id="{DA9BFF7C-28C3-F735-C4DA-AECB6BFBED72}"/>
              </a:ext>
            </a:extLst>
          </p:cNvPr>
          <p:cNvSpPr>
            <a:spLocks noGrp="1"/>
          </p:cNvSpPr>
          <p:nvPr>
            <p:ph idx="1"/>
          </p:nvPr>
        </p:nvSpPr>
        <p:spPr>
          <a:xfrm>
            <a:off x="677334" y="1819835"/>
            <a:ext cx="8596668" cy="4221527"/>
          </a:xfrm>
        </p:spPr>
        <p:txBody>
          <a:bodyPr>
            <a:normAutofit/>
          </a:bodyPr>
          <a:lstStyle/>
          <a:p>
            <a:r>
              <a:rPr lang="en-US" sz="2400" dirty="0"/>
              <a:t>If you don't handle the exception, before terminating the program, JVM executes finally block (if any).</a:t>
            </a:r>
          </a:p>
          <a:p>
            <a:pPr marL="0" indent="0">
              <a:buNone/>
            </a:pPr>
            <a:endParaRPr lang="en-US" sz="2400" dirty="0"/>
          </a:p>
          <a:p>
            <a:r>
              <a:rPr lang="en-US" sz="2400" dirty="0"/>
              <a:t>For each try block there can be zero or more catch blocks, but only one finally block.</a:t>
            </a:r>
          </a:p>
          <a:p>
            <a:pPr marL="0" indent="0">
              <a:buNone/>
            </a:pPr>
            <a:endParaRPr lang="en-US" sz="2400" dirty="0"/>
          </a:p>
          <a:p>
            <a:r>
              <a:rPr lang="en-US" sz="2400" dirty="0"/>
              <a:t>The Statement present in finally block execute even if the try block contains control transfer statement(</a:t>
            </a:r>
            <a:r>
              <a:rPr lang="en-US" sz="2400" dirty="0" err="1"/>
              <a:t>i.e</a:t>
            </a:r>
            <a:r>
              <a:rPr lang="en-US" sz="2400" dirty="0"/>
              <a:t> Jump Statement) like return, break or continue.</a:t>
            </a:r>
            <a:endParaRPr lang="en-IN" sz="2400" dirty="0"/>
          </a:p>
        </p:txBody>
      </p:sp>
    </p:spTree>
    <p:extLst>
      <p:ext uri="{BB962C8B-B14F-4D97-AF65-F5344CB8AC3E}">
        <p14:creationId xmlns:p14="http://schemas.microsoft.com/office/powerpoint/2010/main" val="31083693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9F6B3-24EB-8157-98AA-FABF10FF6D77}"/>
              </a:ext>
            </a:extLst>
          </p:cNvPr>
          <p:cNvSpPr>
            <a:spLocks noGrp="1"/>
          </p:cNvSpPr>
          <p:nvPr>
            <p:ph type="title"/>
          </p:nvPr>
        </p:nvSpPr>
        <p:spPr/>
        <p:txBody>
          <a:bodyPr/>
          <a:lstStyle/>
          <a:p>
            <a:r>
              <a:rPr lang="en-US" dirty="0"/>
              <a:t>The possibilities that disturb the execution of finally block are:</a:t>
            </a:r>
            <a:endParaRPr lang="en-IN" dirty="0"/>
          </a:p>
        </p:txBody>
      </p:sp>
      <p:sp>
        <p:nvSpPr>
          <p:cNvPr id="3" name="Content Placeholder 2">
            <a:extLst>
              <a:ext uri="{FF2B5EF4-FFF2-40B4-BE49-F238E27FC236}">
                <a16:creationId xmlns:a16="http://schemas.microsoft.com/office/drawing/2014/main" id="{080A0814-4BAD-DE21-571D-C87480CCFAF2}"/>
              </a:ext>
            </a:extLst>
          </p:cNvPr>
          <p:cNvSpPr>
            <a:spLocks noGrp="1"/>
          </p:cNvSpPr>
          <p:nvPr>
            <p:ph idx="1"/>
          </p:nvPr>
        </p:nvSpPr>
        <p:spPr/>
        <p:txBody>
          <a:bodyPr>
            <a:normAutofit/>
          </a:bodyPr>
          <a:lstStyle/>
          <a:p>
            <a:r>
              <a:rPr lang="en-US" sz="2400" dirty="0"/>
              <a:t>Case 1: Using of the </a:t>
            </a:r>
            <a:r>
              <a:rPr lang="en-US" sz="2400" dirty="0" err="1"/>
              <a:t>System.exit</a:t>
            </a:r>
            <a:r>
              <a:rPr lang="en-US" sz="2400" dirty="0"/>
              <a:t>(0); method in try block.</a:t>
            </a:r>
          </a:p>
          <a:p>
            <a:pPr marL="0" indent="0">
              <a:buNone/>
            </a:pPr>
            <a:endParaRPr lang="en-US" sz="2400" dirty="0"/>
          </a:p>
          <a:p>
            <a:r>
              <a:rPr lang="en-US" sz="2400" dirty="0"/>
              <a:t>Case 2: Causing a fatal error that causes the process to abort.</a:t>
            </a:r>
          </a:p>
          <a:p>
            <a:pPr marL="0" indent="0">
              <a:buNone/>
            </a:pPr>
            <a:endParaRPr lang="en-US" sz="2400" dirty="0"/>
          </a:p>
          <a:p>
            <a:r>
              <a:rPr lang="en-US" sz="2400" dirty="0"/>
              <a:t>Case 3: Due to an Exception arising in the finally block</a:t>
            </a:r>
          </a:p>
          <a:p>
            <a:pPr marL="0" indent="0">
              <a:buNone/>
            </a:pPr>
            <a:endParaRPr lang="en-US" sz="2400" dirty="0"/>
          </a:p>
          <a:p>
            <a:r>
              <a:rPr lang="en-US" sz="2400" dirty="0"/>
              <a:t>Case 4: The death of thread.</a:t>
            </a:r>
            <a:endParaRPr lang="en-IN" sz="2400" dirty="0"/>
          </a:p>
        </p:txBody>
      </p:sp>
    </p:spTree>
    <p:extLst>
      <p:ext uri="{BB962C8B-B14F-4D97-AF65-F5344CB8AC3E}">
        <p14:creationId xmlns:p14="http://schemas.microsoft.com/office/powerpoint/2010/main" val="3699119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800AD-3C57-9BBF-9FA6-7414F36E68D5}"/>
              </a:ext>
            </a:extLst>
          </p:cNvPr>
          <p:cNvSpPr>
            <a:spLocks noGrp="1"/>
          </p:cNvSpPr>
          <p:nvPr>
            <p:ph type="title"/>
          </p:nvPr>
        </p:nvSpPr>
        <p:spPr>
          <a:xfrm>
            <a:off x="677334" y="609600"/>
            <a:ext cx="8596668" cy="708212"/>
          </a:xfrm>
        </p:spPr>
        <p:txBody>
          <a:bodyPr/>
          <a:lstStyle/>
          <a:p>
            <a:r>
              <a:rPr lang="en-US" dirty="0"/>
              <a:t>Exceptions do not occur in the program </a:t>
            </a:r>
            <a:endParaRPr lang="en-IN" dirty="0"/>
          </a:p>
        </p:txBody>
      </p:sp>
      <p:sp>
        <p:nvSpPr>
          <p:cNvPr id="3" name="Content Placeholder 2">
            <a:extLst>
              <a:ext uri="{FF2B5EF4-FFF2-40B4-BE49-F238E27FC236}">
                <a16:creationId xmlns:a16="http://schemas.microsoft.com/office/drawing/2014/main" id="{EEA2B960-23B0-39C2-14F7-D31F2735D8CA}"/>
              </a:ext>
            </a:extLst>
          </p:cNvPr>
          <p:cNvSpPr>
            <a:spLocks noGrp="1"/>
          </p:cNvSpPr>
          <p:nvPr>
            <p:ph idx="1"/>
          </p:nvPr>
        </p:nvSpPr>
        <p:spPr>
          <a:xfrm>
            <a:off x="677334" y="1317813"/>
            <a:ext cx="8596668" cy="4723550"/>
          </a:xfrm>
        </p:spPr>
        <p:txBody>
          <a:bodyPr>
            <a:normAutofit fontScale="85000" lnSpcReduction="20000"/>
          </a:bodyPr>
          <a:lstStyle/>
          <a:p>
            <a:pPr marL="0" indent="0">
              <a:buNone/>
            </a:pPr>
            <a:r>
              <a:rPr lang="en-IN" dirty="0"/>
              <a:t> int k = 55;</a:t>
            </a:r>
          </a:p>
          <a:p>
            <a:pPr marL="0" indent="0">
              <a:buNone/>
            </a:pPr>
            <a:r>
              <a:rPr lang="en-IN" dirty="0"/>
              <a:t>        try {</a:t>
            </a:r>
          </a:p>
          <a:p>
            <a:pPr marL="0" indent="0">
              <a:buNone/>
            </a:pPr>
            <a:r>
              <a:rPr lang="en-IN" dirty="0"/>
              <a:t>            </a:t>
            </a:r>
            <a:r>
              <a:rPr lang="en-IN" dirty="0" err="1"/>
              <a:t>System.out.println</a:t>
            </a:r>
            <a:r>
              <a:rPr lang="en-IN" dirty="0"/>
              <a:t>("In try block");</a:t>
            </a:r>
          </a:p>
          <a:p>
            <a:pPr marL="0" indent="0">
              <a:buNone/>
            </a:pPr>
            <a:r>
              <a:rPr lang="en-IN" dirty="0"/>
              <a:t>            int z = k / 55;</a:t>
            </a:r>
          </a:p>
          <a:p>
            <a:pPr marL="0" indent="0">
              <a:buNone/>
            </a:pPr>
            <a:r>
              <a:rPr lang="en-IN" dirty="0"/>
              <a:t>        }</a:t>
            </a:r>
          </a:p>
          <a:p>
            <a:pPr marL="0" indent="0">
              <a:buNone/>
            </a:pPr>
            <a:r>
              <a:rPr lang="en-IN" dirty="0"/>
              <a:t> </a:t>
            </a:r>
          </a:p>
          <a:p>
            <a:pPr marL="0" indent="0">
              <a:buNone/>
            </a:pPr>
            <a:r>
              <a:rPr lang="en-IN" dirty="0"/>
              <a:t>        catch (</a:t>
            </a:r>
            <a:r>
              <a:rPr lang="en-IN" dirty="0" err="1"/>
              <a:t>ArithmeticException</a:t>
            </a:r>
            <a:r>
              <a:rPr lang="en-IN" dirty="0"/>
              <a:t> e) {</a:t>
            </a:r>
          </a:p>
          <a:p>
            <a:pPr marL="0" indent="0">
              <a:buNone/>
            </a:pPr>
            <a:r>
              <a:rPr lang="en-IN" dirty="0"/>
              <a:t>            </a:t>
            </a:r>
            <a:r>
              <a:rPr lang="en-IN" dirty="0" err="1"/>
              <a:t>System.out.println</a:t>
            </a:r>
            <a:r>
              <a:rPr lang="en-IN" dirty="0"/>
              <a:t>("In catch block");</a:t>
            </a:r>
          </a:p>
          <a:p>
            <a:pPr marL="0" indent="0">
              <a:buNone/>
            </a:pPr>
            <a:r>
              <a:rPr lang="en-IN" dirty="0"/>
              <a:t>            </a:t>
            </a:r>
            <a:r>
              <a:rPr lang="en-IN" dirty="0" err="1"/>
              <a:t>System.out.println</a:t>
            </a:r>
            <a:r>
              <a:rPr lang="en-IN" dirty="0"/>
              <a:t>("Dividing by zero but caught");</a:t>
            </a:r>
          </a:p>
          <a:p>
            <a:pPr marL="0" indent="0">
              <a:buNone/>
            </a:pPr>
            <a:r>
              <a:rPr lang="en-IN" dirty="0"/>
              <a:t>        }</a:t>
            </a:r>
          </a:p>
          <a:p>
            <a:pPr marL="0" indent="0">
              <a:buNone/>
            </a:pPr>
            <a:r>
              <a:rPr lang="en-IN" dirty="0"/>
              <a:t> </a:t>
            </a:r>
          </a:p>
          <a:p>
            <a:pPr marL="0" indent="0">
              <a:buNone/>
            </a:pPr>
            <a:r>
              <a:rPr lang="en-IN" dirty="0"/>
              <a:t>        finally</a:t>
            </a:r>
          </a:p>
          <a:p>
            <a:pPr marL="0" indent="0">
              <a:buNone/>
            </a:pPr>
            <a:r>
              <a:rPr lang="en-IN" dirty="0"/>
              <a:t>        {</a:t>
            </a:r>
          </a:p>
          <a:p>
            <a:pPr marL="0" indent="0">
              <a:buNone/>
            </a:pPr>
            <a:r>
              <a:rPr lang="en-IN" dirty="0"/>
              <a:t>            </a:t>
            </a:r>
            <a:r>
              <a:rPr lang="en-IN" dirty="0" err="1"/>
              <a:t>System.out.println</a:t>
            </a:r>
            <a:r>
              <a:rPr lang="en-IN" dirty="0"/>
              <a:t>("Executes whether exception occurs or not");</a:t>
            </a:r>
          </a:p>
          <a:p>
            <a:pPr marL="0" indent="0">
              <a:buNone/>
            </a:pPr>
            <a:r>
              <a:rPr lang="en-IN" dirty="0"/>
              <a:t>        }</a:t>
            </a:r>
          </a:p>
        </p:txBody>
      </p:sp>
    </p:spTree>
    <p:extLst>
      <p:ext uri="{BB962C8B-B14F-4D97-AF65-F5344CB8AC3E}">
        <p14:creationId xmlns:p14="http://schemas.microsoft.com/office/powerpoint/2010/main" val="24254989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E6E84-F364-791B-6CE7-BC03EC3AE612}"/>
              </a:ext>
            </a:extLst>
          </p:cNvPr>
          <p:cNvSpPr>
            <a:spLocks noGrp="1"/>
          </p:cNvSpPr>
          <p:nvPr>
            <p:ph type="title"/>
          </p:nvPr>
        </p:nvSpPr>
        <p:spPr>
          <a:xfrm>
            <a:off x="677334" y="609600"/>
            <a:ext cx="8596668" cy="1219200"/>
          </a:xfrm>
        </p:spPr>
        <p:txBody>
          <a:bodyPr/>
          <a:lstStyle/>
          <a:p>
            <a:r>
              <a:rPr lang="en-US" dirty="0"/>
              <a:t>Exception occurs and corresponding catch block matches </a:t>
            </a:r>
            <a:endParaRPr lang="en-IN" dirty="0"/>
          </a:p>
        </p:txBody>
      </p:sp>
      <p:sp>
        <p:nvSpPr>
          <p:cNvPr id="3" name="Content Placeholder 2">
            <a:extLst>
              <a:ext uri="{FF2B5EF4-FFF2-40B4-BE49-F238E27FC236}">
                <a16:creationId xmlns:a16="http://schemas.microsoft.com/office/drawing/2014/main" id="{A1EFCE7C-4C2C-9F8D-2D86-57E9F3BFCE9B}"/>
              </a:ext>
            </a:extLst>
          </p:cNvPr>
          <p:cNvSpPr>
            <a:spLocks noGrp="1"/>
          </p:cNvSpPr>
          <p:nvPr>
            <p:ph idx="1"/>
          </p:nvPr>
        </p:nvSpPr>
        <p:spPr>
          <a:xfrm>
            <a:off x="677334" y="1712259"/>
            <a:ext cx="8596668" cy="4957482"/>
          </a:xfrm>
        </p:spPr>
        <p:txBody>
          <a:bodyPr>
            <a:normAutofit fontScale="85000" lnSpcReduction="20000"/>
          </a:bodyPr>
          <a:lstStyle/>
          <a:p>
            <a:pPr marL="0" indent="0">
              <a:buNone/>
            </a:pPr>
            <a:r>
              <a:rPr lang="en-IN" dirty="0"/>
              <a:t>int k = 66;</a:t>
            </a:r>
          </a:p>
          <a:p>
            <a:pPr marL="0" indent="0">
              <a:buNone/>
            </a:pPr>
            <a:r>
              <a:rPr lang="en-IN" dirty="0"/>
              <a:t>        try {</a:t>
            </a:r>
          </a:p>
          <a:p>
            <a:pPr marL="0" indent="0">
              <a:buNone/>
            </a:pPr>
            <a:r>
              <a:rPr lang="en-IN" dirty="0"/>
              <a:t>            </a:t>
            </a:r>
            <a:r>
              <a:rPr lang="en-IN" dirty="0" err="1"/>
              <a:t>System.out.println</a:t>
            </a:r>
            <a:r>
              <a:rPr lang="en-IN" dirty="0"/>
              <a:t>("In try block");</a:t>
            </a:r>
          </a:p>
          <a:p>
            <a:pPr marL="0" indent="0">
              <a:buNone/>
            </a:pPr>
            <a:r>
              <a:rPr lang="en-IN" dirty="0"/>
              <a:t>            int z = k / 0;</a:t>
            </a:r>
          </a:p>
          <a:p>
            <a:pPr marL="0" indent="0">
              <a:buNone/>
            </a:pPr>
            <a:r>
              <a:rPr lang="en-IN" dirty="0"/>
              <a:t>	   </a:t>
            </a:r>
            <a:r>
              <a:rPr lang="en-IN" dirty="0" err="1"/>
              <a:t>System.out.println</a:t>
            </a:r>
            <a:r>
              <a:rPr lang="en-IN" dirty="0"/>
              <a:t>("Flow doesn't came here");</a:t>
            </a:r>
          </a:p>
          <a:p>
            <a:pPr marL="0" indent="0">
              <a:buNone/>
            </a:pPr>
            <a:r>
              <a:rPr lang="en-IN" dirty="0"/>
              <a:t>        }</a:t>
            </a:r>
          </a:p>
          <a:p>
            <a:pPr marL="0" indent="0">
              <a:buNone/>
            </a:pPr>
            <a:r>
              <a:rPr lang="en-IN" dirty="0"/>
              <a:t> </a:t>
            </a:r>
          </a:p>
          <a:p>
            <a:pPr marL="0" indent="0">
              <a:buNone/>
            </a:pPr>
            <a:r>
              <a:rPr lang="en-IN" dirty="0"/>
              <a:t>        catch (</a:t>
            </a:r>
            <a:r>
              <a:rPr lang="en-IN" dirty="0" err="1"/>
              <a:t>ArithmeticException</a:t>
            </a:r>
            <a:r>
              <a:rPr lang="en-IN" dirty="0"/>
              <a:t> e) {</a:t>
            </a:r>
          </a:p>
          <a:p>
            <a:pPr marL="0" indent="0">
              <a:buNone/>
            </a:pPr>
            <a:r>
              <a:rPr lang="en-IN" dirty="0"/>
              <a:t>            </a:t>
            </a:r>
            <a:r>
              <a:rPr lang="en-IN" dirty="0" err="1"/>
              <a:t>System.out.println</a:t>
            </a:r>
            <a:r>
              <a:rPr lang="en-IN" dirty="0"/>
              <a:t>("In catch block");</a:t>
            </a:r>
          </a:p>
          <a:p>
            <a:pPr marL="0" indent="0">
              <a:buNone/>
            </a:pPr>
            <a:r>
              <a:rPr lang="en-IN" dirty="0"/>
              <a:t>            </a:t>
            </a:r>
            <a:r>
              <a:rPr lang="en-IN" dirty="0" err="1"/>
              <a:t>System.out.println</a:t>
            </a:r>
            <a:r>
              <a:rPr lang="en-IN" dirty="0"/>
              <a:t>("Dividing by zero but caught");</a:t>
            </a:r>
          </a:p>
          <a:p>
            <a:pPr marL="0" indent="0">
              <a:buNone/>
            </a:pPr>
            <a:r>
              <a:rPr lang="en-IN" dirty="0"/>
              <a:t>        }</a:t>
            </a:r>
          </a:p>
          <a:p>
            <a:pPr marL="0" indent="0">
              <a:buNone/>
            </a:pPr>
            <a:r>
              <a:rPr lang="en-IN" dirty="0"/>
              <a:t> </a:t>
            </a:r>
          </a:p>
          <a:p>
            <a:pPr marL="0" indent="0">
              <a:buNone/>
            </a:pPr>
            <a:r>
              <a:rPr lang="en-IN" dirty="0"/>
              <a:t>        finally</a:t>
            </a:r>
          </a:p>
          <a:p>
            <a:pPr marL="0" indent="0">
              <a:buNone/>
            </a:pPr>
            <a:r>
              <a:rPr lang="en-IN" dirty="0"/>
              <a:t>        {</a:t>
            </a:r>
          </a:p>
          <a:p>
            <a:pPr marL="0" indent="0">
              <a:buNone/>
            </a:pPr>
            <a:r>
              <a:rPr lang="en-IN" dirty="0"/>
              <a:t>            </a:t>
            </a:r>
            <a:r>
              <a:rPr lang="en-IN" dirty="0" err="1"/>
              <a:t>System.out.println</a:t>
            </a:r>
            <a:r>
              <a:rPr lang="en-IN" dirty="0"/>
              <a:t>("Executes whether an exception occurs or not");</a:t>
            </a:r>
          </a:p>
          <a:p>
            <a:pPr marL="0" indent="0">
              <a:buNone/>
            </a:pPr>
            <a:r>
              <a:rPr lang="en-IN" dirty="0"/>
              <a:t>        }</a:t>
            </a:r>
          </a:p>
        </p:txBody>
      </p:sp>
    </p:spTree>
    <p:extLst>
      <p:ext uri="{BB962C8B-B14F-4D97-AF65-F5344CB8AC3E}">
        <p14:creationId xmlns:p14="http://schemas.microsoft.com/office/powerpoint/2010/main" val="25506856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030AC-CE76-FD80-DC61-6D1038ECCDA9}"/>
              </a:ext>
            </a:extLst>
          </p:cNvPr>
          <p:cNvSpPr>
            <a:spLocks noGrp="1"/>
          </p:cNvSpPr>
          <p:nvPr>
            <p:ph type="title"/>
          </p:nvPr>
        </p:nvSpPr>
        <p:spPr/>
        <p:txBody>
          <a:bodyPr/>
          <a:lstStyle/>
          <a:p>
            <a:r>
              <a:rPr lang="en-US" dirty="0"/>
              <a:t>Exception occurs and the corresponding catch block is not found/match </a:t>
            </a:r>
            <a:endParaRPr lang="en-IN" dirty="0"/>
          </a:p>
        </p:txBody>
      </p:sp>
      <p:sp>
        <p:nvSpPr>
          <p:cNvPr id="3" name="Content Placeholder 2">
            <a:extLst>
              <a:ext uri="{FF2B5EF4-FFF2-40B4-BE49-F238E27FC236}">
                <a16:creationId xmlns:a16="http://schemas.microsoft.com/office/drawing/2014/main" id="{D927E710-2828-25AC-9007-23DF3E6CB2B1}"/>
              </a:ext>
            </a:extLst>
          </p:cNvPr>
          <p:cNvSpPr>
            <a:spLocks noGrp="1"/>
          </p:cNvSpPr>
          <p:nvPr>
            <p:ph idx="1"/>
          </p:nvPr>
        </p:nvSpPr>
        <p:spPr>
          <a:xfrm>
            <a:off x="677334" y="1930400"/>
            <a:ext cx="8596668" cy="4748305"/>
          </a:xfrm>
        </p:spPr>
        <p:txBody>
          <a:bodyPr>
            <a:normAutofit fontScale="85000" lnSpcReduction="20000"/>
          </a:bodyPr>
          <a:lstStyle/>
          <a:p>
            <a:pPr marL="0" indent="0">
              <a:buNone/>
            </a:pPr>
            <a:r>
              <a:rPr lang="en-IN" dirty="0"/>
              <a:t>int k = 15;</a:t>
            </a:r>
          </a:p>
          <a:p>
            <a:pPr marL="0" indent="0">
              <a:buNone/>
            </a:pPr>
            <a:r>
              <a:rPr lang="en-IN" dirty="0"/>
              <a:t>        try {</a:t>
            </a:r>
          </a:p>
          <a:p>
            <a:pPr marL="0" indent="0">
              <a:buNone/>
            </a:pPr>
            <a:r>
              <a:rPr lang="en-IN" dirty="0"/>
              <a:t>            </a:t>
            </a:r>
            <a:r>
              <a:rPr lang="en-IN" dirty="0" err="1"/>
              <a:t>System.out.println</a:t>
            </a:r>
            <a:r>
              <a:rPr lang="en-IN" dirty="0"/>
              <a:t>("In try block");</a:t>
            </a:r>
          </a:p>
          <a:p>
            <a:pPr marL="0" indent="0">
              <a:buNone/>
            </a:pPr>
            <a:r>
              <a:rPr lang="en-IN" dirty="0"/>
              <a:t>            int z = k / 0;</a:t>
            </a:r>
          </a:p>
          <a:p>
            <a:pPr marL="0" indent="0">
              <a:buNone/>
            </a:pPr>
            <a:r>
              <a:rPr lang="en-IN" dirty="0"/>
              <a:t>        }</a:t>
            </a:r>
          </a:p>
          <a:p>
            <a:pPr marL="0" indent="0">
              <a:buNone/>
            </a:pPr>
            <a:r>
              <a:rPr lang="en-IN" dirty="0"/>
              <a:t> </a:t>
            </a:r>
          </a:p>
          <a:p>
            <a:pPr marL="0" indent="0">
              <a:buNone/>
            </a:pPr>
            <a:r>
              <a:rPr lang="en-IN" dirty="0"/>
              <a:t>        catch (</a:t>
            </a:r>
            <a:r>
              <a:rPr lang="en-IN" dirty="0" err="1"/>
              <a:t>NullPointerException</a:t>
            </a:r>
            <a:r>
              <a:rPr lang="en-IN" dirty="0"/>
              <a:t> e) {</a:t>
            </a:r>
          </a:p>
          <a:p>
            <a:pPr marL="0" indent="0">
              <a:buNone/>
            </a:pPr>
            <a:r>
              <a:rPr lang="en-IN" dirty="0"/>
              <a:t>            </a:t>
            </a:r>
            <a:r>
              <a:rPr lang="en-IN" dirty="0" err="1"/>
              <a:t>System.out.println</a:t>
            </a:r>
            <a:r>
              <a:rPr lang="en-IN" dirty="0"/>
              <a:t>("In catch block");</a:t>
            </a:r>
          </a:p>
          <a:p>
            <a:pPr marL="0" indent="0">
              <a:buNone/>
            </a:pPr>
            <a:r>
              <a:rPr lang="en-IN" dirty="0"/>
              <a:t>            </a:t>
            </a:r>
            <a:r>
              <a:rPr lang="en-IN" dirty="0" err="1"/>
              <a:t>System.out.println</a:t>
            </a:r>
            <a:r>
              <a:rPr lang="en-IN" dirty="0"/>
              <a:t>("Dividing by zero but caught");</a:t>
            </a:r>
          </a:p>
          <a:p>
            <a:pPr marL="0" indent="0">
              <a:buNone/>
            </a:pPr>
            <a:r>
              <a:rPr lang="en-IN" dirty="0"/>
              <a:t>        }</a:t>
            </a:r>
          </a:p>
          <a:p>
            <a:pPr marL="0" indent="0">
              <a:buNone/>
            </a:pPr>
            <a:r>
              <a:rPr lang="en-IN" dirty="0"/>
              <a:t> </a:t>
            </a:r>
          </a:p>
          <a:p>
            <a:pPr marL="0" indent="0">
              <a:buNone/>
            </a:pPr>
            <a:r>
              <a:rPr lang="en-IN" dirty="0"/>
              <a:t>        finally</a:t>
            </a:r>
          </a:p>
          <a:p>
            <a:pPr marL="0" indent="0">
              <a:buNone/>
            </a:pPr>
            <a:r>
              <a:rPr lang="en-IN" dirty="0"/>
              <a:t>        {</a:t>
            </a:r>
          </a:p>
          <a:p>
            <a:pPr marL="0" indent="0">
              <a:buNone/>
            </a:pPr>
            <a:r>
              <a:rPr lang="en-IN" dirty="0"/>
              <a:t>            </a:t>
            </a:r>
            <a:r>
              <a:rPr lang="en-IN" dirty="0" err="1"/>
              <a:t>System.out.println</a:t>
            </a:r>
            <a:r>
              <a:rPr lang="en-IN" dirty="0"/>
              <a:t>("Executes whether an exception occurs or not");</a:t>
            </a:r>
          </a:p>
          <a:p>
            <a:pPr marL="0" indent="0">
              <a:buNone/>
            </a:pPr>
            <a:r>
              <a:rPr lang="en-IN" dirty="0"/>
              <a:t>        }</a:t>
            </a:r>
          </a:p>
        </p:txBody>
      </p:sp>
    </p:spTree>
    <p:extLst>
      <p:ext uri="{BB962C8B-B14F-4D97-AF65-F5344CB8AC3E}">
        <p14:creationId xmlns:p14="http://schemas.microsoft.com/office/powerpoint/2010/main" val="26406573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91AA7-2564-B28A-7AF6-34EAF52DAF68}"/>
              </a:ext>
            </a:extLst>
          </p:cNvPr>
          <p:cNvSpPr>
            <a:spLocks noGrp="1"/>
          </p:cNvSpPr>
          <p:nvPr>
            <p:ph type="title"/>
          </p:nvPr>
        </p:nvSpPr>
        <p:spPr/>
        <p:txBody>
          <a:bodyPr/>
          <a:lstStyle/>
          <a:p>
            <a:r>
              <a:rPr lang="en-US" dirty="0"/>
              <a:t>finally block doesn’t get execute irrespective of the exception that occurs</a:t>
            </a:r>
            <a:endParaRPr lang="en-IN" dirty="0"/>
          </a:p>
        </p:txBody>
      </p:sp>
      <p:sp>
        <p:nvSpPr>
          <p:cNvPr id="3" name="Content Placeholder 2">
            <a:extLst>
              <a:ext uri="{FF2B5EF4-FFF2-40B4-BE49-F238E27FC236}">
                <a16:creationId xmlns:a16="http://schemas.microsoft.com/office/drawing/2014/main" id="{7C5A663C-44B5-76AC-AFF0-01CF007CE070}"/>
              </a:ext>
            </a:extLst>
          </p:cNvPr>
          <p:cNvSpPr>
            <a:spLocks noGrp="1"/>
          </p:cNvSpPr>
          <p:nvPr>
            <p:ph idx="1"/>
          </p:nvPr>
        </p:nvSpPr>
        <p:spPr>
          <a:xfrm>
            <a:off x="677334" y="1930401"/>
            <a:ext cx="8596668" cy="4110962"/>
          </a:xfrm>
        </p:spPr>
        <p:txBody>
          <a:bodyPr>
            <a:normAutofit fontScale="92500" lnSpcReduction="20000"/>
          </a:bodyPr>
          <a:lstStyle/>
          <a:p>
            <a:pPr marL="0" indent="0">
              <a:buNone/>
            </a:pPr>
            <a:r>
              <a:rPr lang="en-IN" dirty="0"/>
              <a:t> public static void main(String[] </a:t>
            </a:r>
            <a:r>
              <a:rPr lang="en-IN" dirty="0" err="1"/>
              <a:t>args</a:t>
            </a:r>
            <a:r>
              <a:rPr lang="en-IN" dirty="0"/>
              <a:t>){</a:t>
            </a:r>
          </a:p>
          <a:p>
            <a:pPr marL="0" indent="0">
              <a:buNone/>
            </a:pPr>
            <a:r>
              <a:rPr lang="en-IN" dirty="0"/>
              <a:t>    try{</a:t>
            </a:r>
          </a:p>
          <a:p>
            <a:pPr marL="0" indent="0">
              <a:buNone/>
            </a:pPr>
            <a:r>
              <a:rPr lang="en-IN" dirty="0"/>
              <a:t>      </a:t>
            </a:r>
            <a:r>
              <a:rPr lang="en-IN" dirty="0" err="1"/>
              <a:t>System.out.println</a:t>
            </a:r>
            <a:r>
              <a:rPr lang="en-IN" dirty="0"/>
              <a:t>("In try block");</a:t>
            </a:r>
          </a:p>
          <a:p>
            <a:pPr marL="0" indent="0">
              <a:buNone/>
            </a:pPr>
            <a:r>
              <a:rPr lang="en-IN" dirty="0"/>
              <a:t>      </a:t>
            </a:r>
            <a:r>
              <a:rPr lang="en-IN" dirty="0" err="1"/>
              <a:t>System.exit</a:t>
            </a:r>
            <a:r>
              <a:rPr lang="en-IN" dirty="0"/>
              <a:t>(0);</a:t>
            </a:r>
          </a:p>
          <a:p>
            <a:pPr marL="0" indent="0">
              <a:buNone/>
            </a:pPr>
            <a:r>
              <a:rPr lang="en-IN" dirty="0"/>
              <a:t>    }</a:t>
            </a:r>
          </a:p>
          <a:p>
            <a:pPr marL="0" indent="0">
              <a:buNone/>
            </a:pPr>
            <a:r>
              <a:rPr lang="en-IN" dirty="0"/>
              <a:t>    catch(</a:t>
            </a:r>
            <a:r>
              <a:rPr lang="en-IN" dirty="0" err="1"/>
              <a:t>ArithmeticException</a:t>
            </a:r>
            <a:r>
              <a:rPr lang="en-IN" dirty="0"/>
              <a:t> e){</a:t>
            </a:r>
          </a:p>
          <a:p>
            <a:pPr marL="0" indent="0">
              <a:buNone/>
            </a:pPr>
            <a:r>
              <a:rPr lang="en-IN" dirty="0"/>
              <a:t>      </a:t>
            </a:r>
            <a:r>
              <a:rPr lang="en-IN" dirty="0" err="1"/>
              <a:t>System.out.println</a:t>
            </a:r>
            <a:r>
              <a:rPr lang="en-IN" dirty="0"/>
              <a:t>("In catch block");</a:t>
            </a:r>
          </a:p>
          <a:p>
            <a:pPr marL="0" indent="0">
              <a:buNone/>
            </a:pPr>
            <a:r>
              <a:rPr lang="en-IN" dirty="0"/>
              <a:t>    }</a:t>
            </a:r>
          </a:p>
          <a:p>
            <a:pPr marL="0" indent="0">
              <a:buNone/>
            </a:pPr>
            <a:r>
              <a:rPr lang="en-IN" dirty="0"/>
              <a:t>    finally{</a:t>
            </a:r>
          </a:p>
          <a:p>
            <a:pPr marL="0" indent="0">
              <a:buNone/>
            </a:pPr>
            <a:r>
              <a:rPr lang="en-IN" dirty="0"/>
              <a:t>      </a:t>
            </a:r>
            <a:r>
              <a:rPr lang="en-IN" dirty="0" err="1"/>
              <a:t>System.out.println</a:t>
            </a:r>
            <a:r>
              <a:rPr lang="en-IN" dirty="0"/>
              <a:t>("finally block");</a:t>
            </a:r>
          </a:p>
          <a:p>
            <a:pPr marL="0" indent="0">
              <a:buNone/>
            </a:pPr>
            <a:r>
              <a:rPr lang="en-IN" dirty="0"/>
              <a:t>    }</a:t>
            </a:r>
          </a:p>
          <a:p>
            <a:pPr marL="0" indent="0">
              <a:buNone/>
            </a:pPr>
            <a:r>
              <a:rPr lang="en-IN" dirty="0"/>
              <a:t>  }</a:t>
            </a:r>
          </a:p>
        </p:txBody>
      </p:sp>
    </p:spTree>
    <p:extLst>
      <p:ext uri="{BB962C8B-B14F-4D97-AF65-F5344CB8AC3E}">
        <p14:creationId xmlns:p14="http://schemas.microsoft.com/office/powerpoint/2010/main" val="5480543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A97D6D8-6F77-C44E-7C9E-2837D5146A05}"/>
              </a:ext>
            </a:extLst>
          </p:cNvPr>
          <p:cNvSpPr>
            <a:spLocks noGrp="1"/>
          </p:cNvSpPr>
          <p:nvPr>
            <p:ph idx="1"/>
          </p:nvPr>
        </p:nvSpPr>
        <p:spPr>
          <a:xfrm>
            <a:off x="444252" y="295931"/>
            <a:ext cx="8596668" cy="6024188"/>
          </a:xfrm>
        </p:spPr>
        <p:txBody>
          <a:bodyPr>
            <a:normAutofit fontScale="62500" lnSpcReduction="20000"/>
          </a:bodyPr>
          <a:lstStyle/>
          <a:p>
            <a:pPr marL="0" indent="0">
              <a:buNone/>
            </a:pPr>
            <a:r>
              <a:rPr lang="en-IN" dirty="0"/>
              <a:t>try {</a:t>
            </a:r>
          </a:p>
          <a:p>
            <a:pPr marL="0" indent="0">
              <a:buNone/>
            </a:pPr>
            <a:r>
              <a:rPr lang="en-IN" dirty="0"/>
              <a:t>   // covered by "outer" finally</a:t>
            </a:r>
          </a:p>
          <a:p>
            <a:pPr marL="0" indent="0">
              <a:buNone/>
            </a:pPr>
            <a:r>
              <a:rPr lang="en-IN" dirty="0"/>
              <a:t>}</a:t>
            </a:r>
          </a:p>
          <a:p>
            <a:pPr marL="0" indent="0">
              <a:buNone/>
            </a:pPr>
            <a:r>
              <a:rPr lang="en-IN" dirty="0"/>
              <a:t>catch (Exception1 ex) {</a:t>
            </a:r>
          </a:p>
          <a:p>
            <a:pPr marL="0" indent="0">
              <a:buNone/>
            </a:pPr>
            <a:r>
              <a:rPr lang="en-IN" dirty="0"/>
              <a:t>   // covered by "outer" finally</a:t>
            </a:r>
          </a:p>
          <a:p>
            <a:pPr marL="0" indent="0">
              <a:buNone/>
            </a:pPr>
            <a:endParaRPr lang="en-IN" dirty="0"/>
          </a:p>
          <a:p>
            <a:pPr marL="0" indent="0">
              <a:buNone/>
            </a:pPr>
            <a:r>
              <a:rPr lang="en-IN" dirty="0"/>
              <a:t>   try {</a:t>
            </a:r>
          </a:p>
          <a:p>
            <a:pPr marL="0" indent="0">
              <a:buNone/>
            </a:pPr>
            <a:r>
              <a:rPr lang="en-IN" dirty="0"/>
              <a:t>     // Covered by both "inner" and "outer" </a:t>
            </a:r>
            <a:r>
              <a:rPr lang="en-IN" dirty="0" err="1"/>
              <a:t>finallys</a:t>
            </a:r>
            <a:endParaRPr lang="en-IN" dirty="0"/>
          </a:p>
          <a:p>
            <a:pPr marL="0" indent="0">
              <a:buNone/>
            </a:pPr>
            <a:r>
              <a:rPr lang="en-IN" dirty="0"/>
              <a:t>   }</a:t>
            </a:r>
          </a:p>
          <a:p>
            <a:pPr marL="0" indent="0">
              <a:buNone/>
            </a:pPr>
            <a:r>
              <a:rPr lang="en-IN" dirty="0"/>
              <a:t>   catch (Exception2 ex) {</a:t>
            </a:r>
          </a:p>
          <a:p>
            <a:pPr marL="0" indent="0">
              <a:buNone/>
            </a:pPr>
            <a:r>
              <a:rPr lang="en-IN" dirty="0"/>
              <a:t>     // Covered by both "inner" and "outer" </a:t>
            </a:r>
            <a:r>
              <a:rPr lang="en-IN" dirty="0" err="1"/>
              <a:t>finallys</a:t>
            </a:r>
            <a:endParaRPr lang="en-IN" dirty="0"/>
          </a:p>
          <a:p>
            <a:pPr marL="0" indent="0">
              <a:buNone/>
            </a:pPr>
            <a:r>
              <a:rPr lang="en-IN" dirty="0"/>
              <a:t>   }</a:t>
            </a:r>
          </a:p>
          <a:p>
            <a:pPr marL="0" indent="0">
              <a:buNone/>
            </a:pPr>
            <a:r>
              <a:rPr lang="en-IN" dirty="0"/>
              <a:t>   catch (Exception3 ex) {</a:t>
            </a:r>
          </a:p>
          <a:p>
            <a:pPr marL="0" indent="0">
              <a:buNone/>
            </a:pPr>
            <a:r>
              <a:rPr lang="en-IN" dirty="0"/>
              <a:t>     // Covered by both "inner" and "outer" </a:t>
            </a:r>
            <a:r>
              <a:rPr lang="en-IN" dirty="0" err="1"/>
              <a:t>finallys</a:t>
            </a:r>
            <a:endParaRPr lang="en-IN" dirty="0"/>
          </a:p>
          <a:p>
            <a:pPr marL="0" indent="0">
              <a:buNone/>
            </a:pPr>
            <a:r>
              <a:rPr lang="en-IN" dirty="0"/>
              <a:t>   }</a:t>
            </a:r>
          </a:p>
          <a:p>
            <a:pPr marL="0" indent="0">
              <a:buNone/>
            </a:pPr>
            <a:r>
              <a:rPr lang="en-IN" dirty="0"/>
              <a:t>   finally { // "inner" finally</a:t>
            </a:r>
          </a:p>
          <a:p>
            <a:pPr marL="0" indent="0">
              <a:buNone/>
            </a:pPr>
            <a:r>
              <a:rPr lang="en-IN" dirty="0"/>
              <a:t>   }</a:t>
            </a:r>
          </a:p>
          <a:p>
            <a:pPr marL="0" indent="0">
              <a:buNone/>
            </a:pPr>
            <a:r>
              <a:rPr lang="en-IN" dirty="0"/>
              <a:t>}</a:t>
            </a:r>
          </a:p>
          <a:p>
            <a:pPr marL="0" indent="0">
              <a:buNone/>
            </a:pPr>
            <a:r>
              <a:rPr lang="en-IN" dirty="0"/>
              <a:t>catch (Exception4 ex) {</a:t>
            </a:r>
          </a:p>
          <a:p>
            <a:pPr marL="0" indent="0">
              <a:buNone/>
            </a:pPr>
            <a:r>
              <a:rPr lang="en-IN" dirty="0"/>
              <a:t>   // covered by "outer" finally</a:t>
            </a:r>
          </a:p>
          <a:p>
            <a:pPr marL="0" indent="0">
              <a:buNone/>
            </a:pPr>
            <a:r>
              <a:rPr lang="en-IN" dirty="0"/>
              <a:t>}</a:t>
            </a:r>
          </a:p>
          <a:p>
            <a:pPr marL="0" indent="0">
              <a:buNone/>
            </a:pPr>
            <a:r>
              <a:rPr lang="en-IN" dirty="0"/>
              <a:t>finally { // "outer" finally</a:t>
            </a:r>
          </a:p>
          <a:p>
            <a:pPr marL="0" indent="0">
              <a:buNone/>
            </a:pPr>
            <a:r>
              <a:rPr lang="en-IN" dirty="0"/>
              <a:t>}</a:t>
            </a:r>
          </a:p>
        </p:txBody>
      </p:sp>
    </p:spTree>
    <p:extLst>
      <p:ext uri="{BB962C8B-B14F-4D97-AF65-F5344CB8AC3E}">
        <p14:creationId xmlns:p14="http://schemas.microsoft.com/office/powerpoint/2010/main" val="2095017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A8753-304D-C473-A86D-980000170412}"/>
              </a:ext>
            </a:extLst>
          </p:cNvPr>
          <p:cNvSpPr>
            <a:spLocks noGrp="1"/>
          </p:cNvSpPr>
          <p:nvPr>
            <p:ph type="title"/>
          </p:nvPr>
        </p:nvSpPr>
        <p:spPr/>
        <p:txBody>
          <a:bodyPr/>
          <a:lstStyle/>
          <a:p>
            <a:r>
              <a:rPr lang="en-US" dirty="0"/>
              <a:t>What is Exception?</a:t>
            </a:r>
            <a:endParaRPr lang="en-IN" dirty="0"/>
          </a:p>
        </p:txBody>
      </p:sp>
      <p:sp>
        <p:nvSpPr>
          <p:cNvPr id="3" name="Content Placeholder 2">
            <a:extLst>
              <a:ext uri="{FF2B5EF4-FFF2-40B4-BE49-F238E27FC236}">
                <a16:creationId xmlns:a16="http://schemas.microsoft.com/office/drawing/2014/main" id="{A9BEC9B2-1568-3633-3844-59FD7E9BE25D}"/>
              </a:ext>
            </a:extLst>
          </p:cNvPr>
          <p:cNvSpPr>
            <a:spLocks noGrp="1"/>
          </p:cNvSpPr>
          <p:nvPr>
            <p:ph idx="1"/>
          </p:nvPr>
        </p:nvSpPr>
        <p:spPr/>
        <p:txBody>
          <a:bodyPr>
            <a:normAutofit fontScale="92500"/>
          </a:bodyPr>
          <a:lstStyle/>
          <a:p>
            <a:r>
              <a:rPr lang="en-US" sz="2400" dirty="0"/>
              <a:t>An exception is an unexpected event that occurs during program execution. It affects the flow of the program instructions which can cause the program to terminate abnormally.</a:t>
            </a:r>
          </a:p>
          <a:p>
            <a:pPr marL="0" indent="0">
              <a:buNone/>
            </a:pPr>
            <a:r>
              <a:rPr lang="en-US" sz="2400" dirty="0"/>
              <a:t>					 </a:t>
            </a:r>
            <a:r>
              <a:rPr lang="en-US" sz="3000" b="1" dirty="0"/>
              <a:t>OR</a:t>
            </a:r>
          </a:p>
          <a:p>
            <a:r>
              <a:rPr lang="en-US" sz="2400" dirty="0"/>
              <a:t>An Exception is an unwanted or unexpected event which occurs during the execution of a program.</a:t>
            </a:r>
          </a:p>
          <a:p>
            <a:pPr marL="0" indent="0">
              <a:buNone/>
            </a:pPr>
            <a:r>
              <a:rPr lang="en-US" sz="2400" dirty="0"/>
              <a:t>	i.e., at runtime, that disrupts the normal flow of the program.</a:t>
            </a:r>
          </a:p>
          <a:p>
            <a:pPr marL="0" indent="0">
              <a:buNone/>
            </a:pPr>
            <a:r>
              <a:rPr lang="en-US" sz="2400" dirty="0"/>
              <a:t>						</a:t>
            </a:r>
          </a:p>
          <a:p>
            <a:pPr marL="0" indent="0">
              <a:buNone/>
            </a:pPr>
            <a:endParaRPr lang="en-IN" sz="2400" dirty="0"/>
          </a:p>
        </p:txBody>
      </p:sp>
    </p:spTree>
    <p:extLst>
      <p:ext uri="{BB962C8B-B14F-4D97-AF65-F5344CB8AC3E}">
        <p14:creationId xmlns:p14="http://schemas.microsoft.com/office/powerpoint/2010/main" val="29646648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F06D0-C946-B59A-7426-197CC0CBA017}"/>
              </a:ext>
            </a:extLst>
          </p:cNvPr>
          <p:cNvSpPr>
            <a:spLocks noGrp="1"/>
          </p:cNvSpPr>
          <p:nvPr>
            <p:ph type="title"/>
          </p:nvPr>
        </p:nvSpPr>
        <p:spPr/>
        <p:txBody>
          <a:bodyPr/>
          <a:lstStyle/>
          <a:p>
            <a:r>
              <a:rPr lang="en-US" dirty="0"/>
              <a:t>Various possible combinations of try- catch- finally?</a:t>
            </a:r>
            <a:endParaRPr lang="en-IN" dirty="0"/>
          </a:p>
        </p:txBody>
      </p:sp>
      <p:sp>
        <p:nvSpPr>
          <p:cNvPr id="3" name="Content Placeholder 2">
            <a:extLst>
              <a:ext uri="{FF2B5EF4-FFF2-40B4-BE49-F238E27FC236}">
                <a16:creationId xmlns:a16="http://schemas.microsoft.com/office/drawing/2014/main" id="{D5CF9265-A73B-5B77-9BE4-CDE111764027}"/>
              </a:ext>
            </a:extLst>
          </p:cNvPr>
          <p:cNvSpPr>
            <a:spLocks noGrp="1"/>
          </p:cNvSpPr>
          <p:nvPr>
            <p:ph idx="1"/>
          </p:nvPr>
        </p:nvSpPr>
        <p:spPr/>
        <p:txBody>
          <a:bodyPr>
            <a:normAutofit fontScale="92500" lnSpcReduction="20000"/>
          </a:bodyPr>
          <a:lstStyle/>
          <a:p>
            <a:r>
              <a:rPr lang="en-US" sz="2400" dirty="0"/>
              <a:t>1. Whenever we are writing try block compulsory we should write catch or finally that is ‘try’ without catch or finally is invalid syntax.</a:t>
            </a:r>
          </a:p>
          <a:p>
            <a:endParaRPr lang="en-US" sz="2400" dirty="0"/>
          </a:p>
          <a:p>
            <a:r>
              <a:rPr lang="en-US" sz="2400" dirty="0"/>
              <a:t>2. Whenever we are writing catch block compulsory we should write try block that is catch without try is invalid.</a:t>
            </a:r>
          </a:p>
          <a:p>
            <a:endParaRPr lang="en-US" sz="2400" dirty="0"/>
          </a:p>
          <a:p>
            <a:r>
              <a:rPr lang="en-US" sz="2400" dirty="0"/>
              <a:t>3. Whenever we are writing finally block compulsory we should write try block. that is finally without try is invalid.</a:t>
            </a:r>
          </a:p>
          <a:p>
            <a:endParaRPr lang="en-US" sz="2400" dirty="0"/>
          </a:p>
          <a:p>
            <a:r>
              <a:rPr lang="en-US" sz="2400" dirty="0"/>
              <a:t>4. In try catch finally, order is important.</a:t>
            </a:r>
          </a:p>
          <a:p>
            <a:endParaRPr lang="en-US" sz="2400" dirty="0"/>
          </a:p>
        </p:txBody>
      </p:sp>
    </p:spTree>
    <p:extLst>
      <p:ext uri="{BB962C8B-B14F-4D97-AF65-F5344CB8AC3E}">
        <p14:creationId xmlns:p14="http://schemas.microsoft.com/office/powerpoint/2010/main" val="4151077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515FA5-E8C0-576D-13A1-94FC574B0D7A}"/>
              </a:ext>
            </a:extLst>
          </p:cNvPr>
          <p:cNvSpPr>
            <a:spLocks noGrp="1"/>
          </p:cNvSpPr>
          <p:nvPr>
            <p:ph idx="1"/>
          </p:nvPr>
        </p:nvSpPr>
        <p:spPr>
          <a:xfrm>
            <a:off x="677334" y="735107"/>
            <a:ext cx="8596668" cy="5306256"/>
          </a:xfrm>
        </p:spPr>
        <p:txBody>
          <a:bodyPr/>
          <a:lstStyle/>
          <a:p>
            <a:r>
              <a:rPr lang="en-US" dirty="0"/>
              <a:t>5. ‘try’ with multiple catch blocks Is valid but the order is important compulsory we should take from child to parent. by mistake if we are trying to take from parent to child then we will get compile time error.</a:t>
            </a:r>
          </a:p>
          <a:p>
            <a:endParaRPr lang="en-US" dirty="0"/>
          </a:p>
          <a:p>
            <a:r>
              <a:rPr lang="en-US" dirty="0"/>
              <a:t>6. if we are defining to catch blocks for the same exception we will get compile time error.</a:t>
            </a:r>
          </a:p>
          <a:p>
            <a:endParaRPr lang="en-US" dirty="0"/>
          </a:p>
          <a:p>
            <a:r>
              <a:rPr lang="en-US" dirty="0"/>
              <a:t>7. we can define try-catch-finally with in the try, with in the catch and with in finally blocks. Hence nesting of try-catch-finally is valid.</a:t>
            </a:r>
          </a:p>
          <a:p>
            <a:endParaRPr lang="en-US" dirty="0"/>
          </a:p>
          <a:p>
            <a:r>
              <a:rPr lang="en-US" dirty="0"/>
              <a:t>8. For try-catch-finally curly braces are mandatory.</a:t>
            </a:r>
          </a:p>
          <a:p>
            <a:pPr marL="0" indent="0">
              <a:buNone/>
            </a:pPr>
            <a:endParaRPr lang="en-IN" dirty="0"/>
          </a:p>
        </p:txBody>
      </p:sp>
    </p:spTree>
    <p:extLst>
      <p:ext uri="{BB962C8B-B14F-4D97-AF65-F5344CB8AC3E}">
        <p14:creationId xmlns:p14="http://schemas.microsoft.com/office/powerpoint/2010/main" val="16116060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extLst>
              <a:ext uri="{FF2B5EF4-FFF2-40B4-BE49-F238E27FC236}">
                <a16:creationId xmlns:a16="http://schemas.microsoft.com/office/drawing/2014/main" id="{ADA03A76-3D35-BFEB-6766-1CF285C65DFA}"/>
              </a:ext>
            </a:extLst>
          </p:cNvPr>
          <p:cNvGraphicFramePr>
            <a:graphicFrameLocks noChangeAspect="1"/>
          </p:cNvGraphicFramePr>
          <p:nvPr>
            <p:extLst>
              <p:ext uri="{D42A27DB-BD31-4B8C-83A1-F6EECF244321}">
                <p14:modId xmlns:p14="http://schemas.microsoft.com/office/powerpoint/2010/main" val="344421726"/>
              </p:ext>
            </p:extLst>
          </p:nvPr>
        </p:nvGraphicFramePr>
        <p:xfrm>
          <a:off x="149410" y="298450"/>
          <a:ext cx="9604189" cy="5681009"/>
        </p:xfrm>
        <a:graphic>
          <a:graphicData uri="http://schemas.openxmlformats.org/presentationml/2006/ole">
            <mc:AlternateContent xmlns:mc="http://schemas.openxmlformats.org/markup-compatibility/2006">
              <mc:Choice xmlns:v="urn:schemas-microsoft-com:vml" Requires="v">
                <p:oleObj name="Bitmap Image" r:id="rId2" imgW="23843160" imgH="12961800" progId="PBrush">
                  <p:embed/>
                </p:oleObj>
              </mc:Choice>
              <mc:Fallback>
                <p:oleObj name="Bitmap Image" r:id="rId2" imgW="23843160" imgH="12961800" progId="PBrush">
                  <p:embed/>
                  <p:pic>
                    <p:nvPicPr>
                      <p:cNvPr id="0" name=""/>
                      <p:cNvPicPr/>
                      <p:nvPr/>
                    </p:nvPicPr>
                    <p:blipFill>
                      <a:blip r:embed="rId3"/>
                      <a:stretch>
                        <a:fillRect/>
                      </a:stretch>
                    </p:blipFill>
                    <p:spPr>
                      <a:xfrm>
                        <a:off x="149410" y="298450"/>
                        <a:ext cx="9604189" cy="5681009"/>
                      </a:xfrm>
                      <a:prstGeom prst="rect">
                        <a:avLst/>
                      </a:prstGeom>
                    </p:spPr>
                  </p:pic>
                </p:oleObj>
              </mc:Fallback>
            </mc:AlternateContent>
          </a:graphicData>
        </a:graphic>
      </p:graphicFrame>
    </p:spTree>
    <p:extLst>
      <p:ext uri="{BB962C8B-B14F-4D97-AF65-F5344CB8AC3E}">
        <p14:creationId xmlns:p14="http://schemas.microsoft.com/office/powerpoint/2010/main" val="19327834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5F79EB68-183C-97E4-AF4F-2685C2134D49}"/>
              </a:ext>
            </a:extLst>
          </p:cNvPr>
          <p:cNvGraphicFramePr>
            <a:graphicFrameLocks noChangeAspect="1"/>
          </p:cNvGraphicFramePr>
          <p:nvPr>
            <p:extLst>
              <p:ext uri="{D42A27DB-BD31-4B8C-83A1-F6EECF244321}">
                <p14:modId xmlns:p14="http://schemas.microsoft.com/office/powerpoint/2010/main" val="2746156029"/>
              </p:ext>
            </p:extLst>
          </p:nvPr>
        </p:nvGraphicFramePr>
        <p:xfrm>
          <a:off x="624541" y="194983"/>
          <a:ext cx="8788399" cy="6107205"/>
        </p:xfrm>
        <a:graphic>
          <a:graphicData uri="http://schemas.openxmlformats.org/presentationml/2006/ole">
            <mc:AlternateContent xmlns:mc="http://schemas.openxmlformats.org/markup-compatibility/2006">
              <mc:Choice xmlns:v="urn:schemas-microsoft-com:vml" Requires="v">
                <p:oleObj name="Bitmap Image" r:id="rId2" imgW="23507640" imgH="12961800" progId="PBrush">
                  <p:embed/>
                </p:oleObj>
              </mc:Choice>
              <mc:Fallback>
                <p:oleObj name="Bitmap Image" r:id="rId2" imgW="23507640" imgH="12961800" progId="PBrush">
                  <p:embed/>
                  <p:pic>
                    <p:nvPicPr>
                      <p:cNvPr id="0" name=""/>
                      <p:cNvPicPr/>
                      <p:nvPr/>
                    </p:nvPicPr>
                    <p:blipFill>
                      <a:blip r:embed="rId3"/>
                      <a:stretch>
                        <a:fillRect/>
                      </a:stretch>
                    </p:blipFill>
                    <p:spPr>
                      <a:xfrm>
                        <a:off x="624541" y="194983"/>
                        <a:ext cx="8788399" cy="6107205"/>
                      </a:xfrm>
                      <a:prstGeom prst="rect">
                        <a:avLst/>
                      </a:prstGeom>
                    </p:spPr>
                  </p:pic>
                </p:oleObj>
              </mc:Fallback>
            </mc:AlternateContent>
          </a:graphicData>
        </a:graphic>
      </p:graphicFrame>
    </p:spTree>
    <p:extLst>
      <p:ext uri="{BB962C8B-B14F-4D97-AF65-F5344CB8AC3E}">
        <p14:creationId xmlns:p14="http://schemas.microsoft.com/office/powerpoint/2010/main" val="30468489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62C47FA8-9681-4EB7-96E6-86DD6E95DC1F}"/>
              </a:ext>
            </a:extLst>
          </p:cNvPr>
          <p:cNvGraphicFramePr>
            <a:graphicFrameLocks noChangeAspect="1"/>
          </p:cNvGraphicFramePr>
          <p:nvPr>
            <p:extLst>
              <p:ext uri="{D42A27DB-BD31-4B8C-83A1-F6EECF244321}">
                <p14:modId xmlns:p14="http://schemas.microsoft.com/office/powerpoint/2010/main" val="1992462268"/>
              </p:ext>
            </p:extLst>
          </p:nvPr>
        </p:nvGraphicFramePr>
        <p:xfrm>
          <a:off x="212165" y="227200"/>
          <a:ext cx="9478682" cy="5850871"/>
        </p:xfrm>
        <a:graphic>
          <a:graphicData uri="http://schemas.openxmlformats.org/presentationml/2006/ole">
            <mc:AlternateContent xmlns:mc="http://schemas.openxmlformats.org/markup-compatibility/2006">
              <mc:Choice xmlns:v="urn:schemas-microsoft-com:vml" Requires="v">
                <p:oleObj name="Bitmap Image" r:id="rId2" imgW="23599080" imgH="12931200" progId="PBrush">
                  <p:embed/>
                </p:oleObj>
              </mc:Choice>
              <mc:Fallback>
                <p:oleObj name="Bitmap Image" r:id="rId2" imgW="23599080" imgH="12931200" progId="PBrush">
                  <p:embed/>
                  <p:pic>
                    <p:nvPicPr>
                      <p:cNvPr id="0" name=""/>
                      <p:cNvPicPr/>
                      <p:nvPr/>
                    </p:nvPicPr>
                    <p:blipFill>
                      <a:blip r:embed="rId3"/>
                      <a:stretch>
                        <a:fillRect/>
                      </a:stretch>
                    </p:blipFill>
                    <p:spPr>
                      <a:xfrm>
                        <a:off x="212165" y="227200"/>
                        <a:ext cx="9478682" cy="5850871"/>
                      </a:xfrm>
                      <a:prstGeom prst="rect">
                        <a:avLst/>
                      </a:prstGeom>
                    </p:spPr>
                  </p:pic>
                </p:oleObj>
              </mc:Fallback>
            </mc:AlternateContent>
          </a:graphicData>
        </a:graphic>
      </p:graphicFrame>
    </p:spTree>
    <p:extLst>
      <p:ext uri="{BB962C8B-B14F-4D97-AF65-F5344CB8AC3E}">
        <p14:creationId xmlns:p14="http://schemas.microsoft.com/office/powerpoint/2010/main" val="26556066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7B4E9173-4F36-F76C-9F68-5D3CE5F5EB0A}"/>
              </a:ext>
            </a:extLst>
          </p:cNvPr>
          <p:cNvGraphicFramePr>
            <a:graphicFrameLocks noChangeAspect="1"/>
          </p:cNvGraphicFramePr>
          <p:nvPr>
            <p:extLst>
              <p:ext uri="{D42A27DB-BD31-4B8C-83A1-F6EECF244321}">
                <p14:modId xmlns:p14="http://schemas.microsoft.com/office/powerpoint/2010/main" val="1773889048"/>
              </p:ext>
            </p:extLst>
          </p:nvPr>
        </p:nvGraphicFramePr>
        <p:xfrm>
          <a:off x="328705" y="138112"/>
          <a:ext cx="9084235" cy="6307511"/>
        </p:xfrm>
        <a:graphic>
          <a:graphicData uri="http://schemas.openxmlformats.org/presentationml/2006/ole">
            <mc:AlternateContent xmlns:mc="http://schemas.openxmlformats.org/markup-compatibility/2006">
              <mc:Choice xmlns:v="urn:schemas-microsoft-com:vml" Requires="v">
                <p:oleObj name="Bitmap Image" r:id="rId2" imgW="23934600" imgH="13053240" progId="PBrush">
                  <p:embed/>
                </p:oleObj>
              </mc:Choice>
              <mc:Fallback>
                <p:oleObj name="Bitmap Image" r:id="rId2" imgW="23934600" imgH="13053240" progId="PBrush">
                  <p:embed/>
                  <p:pic>
                    <p:nvPicPr>
                      <p:cNvPr id="0" name=""/>
                      <p:cNvPicPr/>
                      <p:nvPr/>
                    </p:nvPicPr>
                    <p:blipFill>
                      <a:blip r:embed="rId3"/>
                      <a:stretch>
                        <a:fillRect/>
                      </a:stretch>
                    </p:blipFill>
                    <p:spPr>
                      <a:xfrm>
                        <a:off x="328705" y="138112"/>
                        <a:ext cx="9084235" cy="6307511"/>
                      </a:xfrm>
                      <a:prstGeom prst="rect">
                        <a:avLst/>
                      </a:prstGeom>
                    </p:spPr>
                  </p:pic>
                </p:oleObj>
              </mc:Fallback>
            </mc:AlternateContent>
          </a:graphicData>
        </a:graphic>
      </p:graphicFrame>
    </p:spTree>
    <p:extLst>
      <p:ext uri="{BB962C8B-B14F-4D97-AF65-F5344CB8AC3E}">
        <p14:creationId xmlns:p14="http://schemas.microsoft.com/office/powerpoint/2010/main" val="7685104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0A92B48A-80B9-8675-5A6E-C8817F81EAA2}"/>
              </a:ext>
            </a:extLst>
          </p:cNvPr>
          <p:cNvGraphicFramePr>
            <a:graphicFrameLocks noChangeAspect="1"/>
          </p:cNvGraphicFramePr>
          <p:nvPr>
            <p:extLst>
              <p:ext uri="{D42A27DB-BD31-4B8C-83A1-F6EECF244321}">
                <p14:modId xmlns:p14="http://schemas.microsoft.com/office/powerpoint/2010/main" val="739179142"/>
              </p:ext>
            </p:extLst>
          </p:nvPr>
        </p:nvGraphicFramePr>
        <p:xfrm>
          <a:off x="624540" y="558240"/>
          <a:ext cx="8743577" cy="5430184"/>
        </p:xfrm>
        <a:graphic>
          <a:graphicData uri="http://schemas.openxmlformats.org/presentationml/2006/ole">
            <mc:AlternateContent xmlns:mc="http://schemas.openxmlformats.org/markup-compatibility/2006">
              <mc:Choice xmlns:v="urn:schemas-microsoft-com:vml" Requires="v">
                <p:oleObj name="Bitmap Image" r:id="rId2" imgW="23172480" imgH="12900600" progId="PBrush">
                  <p:embed/>
                </p:oleObj>
              </mc:Choice>
              <mc:Fallback>
                <p:oleObj name="Bitmap Image" r:id="rId2" imgW="23172480" imgH="12900600" progId="PBrush">
                  <p:embed/>
                  <p:pic>
                    <p:nvPicPr>
                      <p:cNvPr id="0" name=""/>
                      <p:cNvPicPr/>
                      <p:nvPr/>
                    </p:nvPicPr>
                    <p:blipFill>
                      <a:blip r:embed="rId3"/>
                      <a:stretch>
                        <a:fillRect/>
                      </a:stretch>
                    </p:blipFill>
                    <p:spPr>
                      <a:xfrm>
                        <a:off x="624540" y="558240"/>
                        <a:ext cx="8743577" cy="5430184"/>
                      </a:xfrm>
                      <a:prstGeom prst="rect">
                        <a:avLst/>
                      </a:prstGeom>
                    </p:spPr>
                  </p:pic>
                </p:oleObj>
              </mc:Fallback>
            </mc:AlternateContent>
          </a:graphicData>
        </a:graphic>
      </p:graphicFrame>
    </p:spTree>
    <p:extLst>
      <p:ext uri="{BB962C8B-B14F-4D97-AF65-F5344CB8AC3E}">
        <p14:creationId xmlns:p14="http://schemas.microsoft.com/office/powerpoint/2010/main" val="42843625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extLst>
              <a:ext uri="{FF2B5EF4-FFF2-40B4-BE49-F238E27FC236}">
                <a16:creationId xmlns:a16="http://schemas.microsoft.com/office/drawing/2014/main" id="{C49B5C42-D3C2-6A95-F880-B5B16BA2F27E}"/>
              </a:ext>
            </a:extLst>
          </p:cNvPr>
          <p:cNvGraphicFramePr>
            <a:graphicFrameLocks noChangeAspect="1"/>
          </p:cNvGraphicFramePr>
          <p:nvPr>
            <p:extLst>
              <p:ext uri="{D42A27DB-BD31-4B8C-83A1-F6EECF244321}">
                <p14:modId xmlns:p14="http://schemas.microsoft.com/office/powerpoint/2010/main" val="1806667274"/>
              </p:ext>
            </p:extLst>
          </p:nvPr>
        </p:nvGraphicFramePr>
        <p:xfrm>
          <a:off x="1096215" y="378479"/>
          <a:ext cx="6694113" cy="6004392"/>
        </p:xfrm>
        <a:graphic>
          <a:graphicData uri="http://schemas.openxmlformats.org/presentationml/2006/ole">
            <mc:AlternateContent xmlns:mc="http://schemas.openxmlformats.org/markup-compatibility/2006">
              <mc:Choice xmlns:v="urn:schemas-microsoft-com:vml" Requires="v">
                <p:oleObj name="Bitmap Image" r:id="rId2" imgW="13662720" imgH="13296960" progId="PBrush">
                  <p:embed/>
                </p:oleObj>
              </mc:Choice>
              <mc:Fallback>
                <p:oleObj name="Bitmap Image" r:id="rId2" imgW="13662720" imgH="13296960" progId="PBrush">
                  <p:embed/>
                  <p:pic>
                    <p:nvPicPr>
                      <p:cNvPr id="0" name=""/>
                      <p:cNvPicPr/>
                      <p:nvPr/>
                    </p:nvPicPr>
                    <p:blipFill>
                      <a:blip r:embed="rId3"/>
                      <a:stretch>
                        <a:fillRect/>
                      </a:stretch>
                    </p:blipFill>
                    <p:spPr>
                      <a:xfrm>
                        <a:off x="1096215" y="378479"/>
                        <a:ext cx="6694113" cy="6004392"/>
                      </a:xfrm>
                      <a:prstGeom prst="rect">
                        <a:avLst/>
                      </a:prstGeom>
                    </p:spPr>
                  </p:pic>
                </p:oleObj>
              </mc:Fallback>
            </mc:AlternateContent>
          </a:graphicData>
        </a:graphic>
      </p:graphicFrame>
    </p:spTree>
    <p:extLst>
      <p:ext uri="{BB962C8B-B14F-4D97-AF65-F5344CB8AC3E}">
        <p14:creationId xmlns:p14="http://schemas.microsoft.com/office/powerpoint/2010/main" val="21405466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CEC64-372C-A938-007A-B4C155910B30}"/>
              </a:ext>
            </a:extLst>
          </p:cNvPr>
          <p:cNvSpPr>
            <a:spLocks noGrp="1"/>
          </p:cNvSpPr>
          <p:nvPr>
            <p:ph type="title"/>
          </p:nvPr>
        </p:nvSpPr>
        <p:spPr/>
        <p:txBody>
          <a:bodyPr/>
          <a:lstStyle/>
          <a:p>
            <a:r>
              <a:rPr lang="en-IN" dirty="0"/>
              <a:t>throw keyword:</a:t>
            </a:r>
          </a:p>
        </p:txBody>
      </p:sp>
      <p:sp>
        <p:nvSpPr>
          <p:cNvPr id="3" name="Content Placeholder 2">
            <a:extLst>
              <a:ext uri="{FF2B5EF4-FFF2-40B4-BE49-F238E27FC236}">
                <a16:creationId xmlns:a16="http://schemas.microsoft.com/office/drawing/2014/main" id="{7489B938-86E6-6625-8879-7EAA76AB20DD}"/>
              </a:ext>
            </a:extLst>
          </p:cNvPr>
          <p:cNvSpPr>
            <a:spLocks noGrp="1"/>
          </p:cNvSpPr>
          <p:nvPr>
            <p:ph idx="1"/>
          </p:nvPr>
        </p:nvSpPr>
        <p:spPr/>
        <p:txBody>
          <a:bodyPr/>
          <a:lstStyle/>
          <a:p>
            <a:r>
              <a:rPr lang="en-US" dirty="0"/>
              <a:t>throw keyword is used to throw an exception explicitly.</a:t>
            </a:r>
          </a:p>
          <a:p>
            <a:r>
              <a:rPr lang="en-US" dirty="0"/>
              <a:t>We specify the exception object which is to be thrown.</a:t>
            </a:r>
          </a:p>
          <a:p>
            <a:r>
              <a:rPr lang="en-US" dirty="0"/>
              <a:t>The Exception has some message with it that provides the error description. These exceptions may be related to user inputs, server, etc.</a:t>
            </a:r>
          </a:p>
          <a:p>
            <a:r>
              <a:rPr lang="en-US" dirty="0"/>
              <a:t>We can throw either checked or unchecked exceptions by throw keyword.</a:t>
            </a:r>
          </a:p>
          <a:p>
            <a:r>
              <a:rPr lang="en-US" dirty="0"/>
              <a:t>It is mainly used to throw a custom exception.</a:t>
            </a:r>
          </a:p>
          <a:p>
            <a:r>
              <a:rPr lang="en-US" dirty="0"/>
              <a:t>We can also define our own set of conditions and throw an exception explicitly using throw keyword.</a:t>
            </a:r>
          </a:p>
          <a:p>
            <a:r>
              <a:rPr lang="en-US" dirty="0"/>
              <a:t>For example, we can throw </a:t>
            </a:r>
            <a:r>
              <a:rPr lang="en-US" dirty="0" err="1"/>
              <a:t>ArithmeticException</a:t>
            </a:r>
            <a:r>
              <a:rPr lang="en-US" dirty="0"/>
              <a:t> if we divide a number by another number. Here, we just need to set the condition and throw exception using throw keyword.</a:t>
            </a:r>
            <a:endParaRPr lang="en-IN" dirty="0"/>
          </a:p>
        </p:txBody>
      </p:sp>
    </p:spTree>
    <p:extLst>
      <p:ext uri="{BB962C8B-B14F-4D97-AF65-F5344CB8AC3E}">
        <p14:creationId xmlns:p14="http://schemas.microsoft.com/office/powerpoint/2010/main" val="21421276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E7E39-CDB1-B390-4371-2F401FCB7E7E}"/>
              </a:ext>
            </a:extLst>
          </p:cNvPr>
          <p:cNvSpPr>
            <a:spLocks noGrp="1"/>
          </p:cNvSpPr>
          <p:nvPr>
            <p:ph type="title"/>
          </p:nvPr>
        </p:nvSpPr>
        <p:spPr/>
        <p:txBody>
          <a:bodyPr/>
          <a:lstStyle/>
          <a:p>
            <a:r>
              <a:rPr lang="en-US" dirty="0"/>
              <a:t>throw keyword:</a:t>
            </a:r>
            <a:endParaRPr lang="en-IN" dirty="0"/>
          </a:p>
        </p:txBody>
      </p:sp>
      <p:sp>
        <p:nvSpPr>
          <p:cNvPr id="3" name="Content Placeholder 2">
            <a:extLst>
              <a:ext uri="{FF2B5EF4-FFF2-40B4-BE49-F238E27FC236}">
                <a16:creationId xmlns:a16="http://schemas.microsoft.com/office/drawing/2014/main" id="{75A04D0C-6850-D5EA-B43E-2C78A43999EC}"/>
              </a:ext>
            </a:extLst>
          </p:cNvPr>
          <p:cNvSpPr>
            <a:spLocks noGrp="1"/>
          </p:cNvSpPr>
          <p:nvPr>
            <p:ph idx="1"/>
          </p:nvPr>
        </p:nvSpPr>
        <p:spPr>
          <a:xfrm>
            <a:off x="677334" y="1515035"/>
            <a:ext cx="8596668" cy="5118847"/>
          </a:xfrm>
        </p:spPr>
        <p:txBody>
          <a:bodyPr>
            <a:normAutofit/>
          </a:bodyPr>
          <a:lstStyle/>
          <a:p>
            <a:r>
              <a:rPr lang="en-US" dirty="0"/>
              <a:t>1. keywords working : </a:t>
            </a:r>
          </a:p>
          <a:p>
            <a:pPr marL="0" indent="0">
              <a:buNone/>
            </a:pPr>
            <a:r>
              <a:rPr lang="en-US" dirty="0"/>
              <a:t>		try : In try block we write statements that can throw exception i.e. it 				maintains risky code.</a:t>
            </a:r>
          </a:p>
          <a:p>
            <a:pPr marL="0" indent="0">
              <a:buNone/>
            </a:pPr>
            <a:r>
              <a:rPr lang="en-US" dirty="0"/>
              <a:t>		catch : It maintains exception handling code i.e. alternative way for 					exception.</a:t>
            </a:r>
          </a:p>
          <a:p>
            <a:pPr marL="0" indent="0">
              <a:buNone/>
            </a:pPr>
            <a:r>
              <a:rPr lang="en-US" dirty="0"/>
              <a:t>		finally : It maintains clean up code i.e. closing the resources.</a:t>
            </a:r>
          </a:p>
          <a:p>
            <a:pPr marL="0" indent="0">
              <a:buNone/>
            </a:pPr>
            <a:r>
              <a:rPr lang="en-US" dirty="0"/>
              <a:t>		throw : It creates exception object manually (by programmer) and 					handover to JVM.</a:t>
            </a:r>
          </a:p>
          <a:p>
            <a:r>
              <a:rPr lang="en-US" dirty="0"/>
              <a:t>2.  We can throw either checked or unchecked exception but throw is best for customized exception.</a:t>
            </a:r>
          </a:p>
          <a:p>
            <a:r>
              <a:rPr lang="en-US" dirty="0"/>
              <a:t>3.	We can only throw class that comes in throwable child class.</a:t>
            </a:r>
          </a:p>
          <a:p>
            <a:r>
              <a:rPr lang="en-US" dirty="0"/>
              <a:t>4.	We cannot write any statement after throw, otherwise it will provide unreachable  statement error.</a:t>
            </a:r>
          </a:p>
          <a:p>
            <a:endParaRPr lang="en-US" dirty="0"/>
          </a:p>
          <a:p>
            <a:endParaRPr lang="en-US" dirty="0"/>
          </a:p>
          <a:p>
            <a:endParaRPr lang="en-IN" dirty="0"/>
          </a:p>
        </p:txBody>
      </p:sp>
    </p:spTree>
    <p:extLst>
      <p:ext uri="{BB962C8B-B14F-4D97-AF65-F5344CB8AC3E}">
        <p14:creationId xmlns:p14="http://schemas.microsoft.com/office/powerpoint/2010/main" val="1555065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FECA4-BA7A-DB93-ADAE-C021C1004E74}"/>
              </a:ext>
            </a:extLst>
          </p:cNvPr>
          <p:cNvSpPr>
            <a:spLocks noGrp="1"/>
          </p:cNvSpPr>
          <p:nvPr>
            <p:ph type="title"/>
          </p:nvPr>
        </p:nvSpPr>
        <p:spPr/>
        <p:txBody>
          <a:bodyPr/>
          <a:lstStyle/>
          <a:p>
            <a:r>
              <a:rPr lang="en-US" dirty="0"/>
              <a:t>Example of Exception: </a:t>
            </a:r>
            <a:endParaRPr lang="en-IN" dirty="0"/>
          </a:p>
        </p:txBody>
      </p:sp>
      <p:sp>
        <p:nvSpPr>
          <p:cNvPr id="3" name="Content Placeholder 2">
            <a:extLst>
              <a:ext uri="{FF2B5EF4-FFF2-40B4-BE49-F238E27FC236}">
                <a16:creationId xmlns:a16="http://schemas.microsoft.com/office/drawing/2014/main" id="{670B8C46-C3BF-8B69-C158-BD1B888D9EEC}"/>
              </a:ext>
            </a:extLst>
          </p:cNvPr>
          <p:cNvSpPr>
            <a:spLocks noGrp="1"/>
          </p:cNvSpPr>
          <p:nvPr>
            <p:ph idx="1"/>
          </p:nvPr>
        </p:nvSpPr>
        <p:spPr>
          <a:xfrm>
            <a:off x="677334" y="1930400"/>
            <a:ext cx="8596668" cy="4703481"/>
          </a:xfrm>
        </p:spPr>
        <p:txBody>
          <a:bodyPr>
            <a:normAutofit/>
          </a:bodyPr>
          <a:lstStyle/>
          <a:p>
            <a:pPr marL="0" indent="0">
              <a:buNone/>
            </a:pPr>
            <a:r>
              <a:rPr lang="en-US" dirty="0"/>
              <a:t>Class Test</a:t>
            </a:r>
          </a:p>
          <a:p>
            <a:pPr marL="0" indent="0">
              <a:buNone/>
            </a:pPr>
            <a:r>
              <a:rPr lang="en-US" dirty="0"/>
              <a:t>{</a:t>
            </a:r>
          </a:p>
          <a:p>
            <a:pPr marL="0" indent="0">
              <a:buNone/>
            </a:pPr>
            <a:r>
              <a:rPr lang="en-US" dirty="0"/>
              <a:t>	public static void main(String [] </a:t>
            </a:r>
            <a:r>
              <a:rPr lang="en-US" dirty="0" err="1"/>
              <a:t>args</a:t>
            </a:r>
            <a:r>
              <a:rPr lang="en-US" dirty="0"/>
              <a:t>)</a:t>
            </a:r>
          </a:p>
          <a:p>
            <a:pPr marL="0" indent="0">
              <a:buNone/>
            </a:pPr>
            <a:r>
              <a:rPr lang="en-US" dirty="0"/>
              <a:t>	{</a:t>
            </a:r>
          </a:p>
          <a:p>
            <a:pPr marL="0" indent="0">
              <a:buNone/>
            </a:pPr>
            <a:r>
              <a:rPr lang="en-US" dirty="0"/>
              <a:t>		</a:t>
            </a:r>
            <a:r>
              <a:rPr lang="en-US" dirty="0" err="1"/>
              <a:t>System.out.println</a:t>
            </a:r>
            <a:r>
              <a:rPr lang="en-US" dirty="0"/>
              <a:t>(“1”);</a:t>
            </a:r>
          </a:p>
          <a:p>
            <a:pPr marL="0" indent="0">
              <a:buNone/>
            </a:pPr>
            <a:r>
              <a:rPr lang="en-US" dirty="0"/>
              <a:t>		 </a:t>
            </a:r>
            <a:r>
              <a:rPr lang="en-US" dirty="0" err="1"/>
              <a:t>System.out.println</a:t>
            </a:r>
            <a:r>
              <a:rPr lang="en-US" dirty="0"/>
              <a:t>(“2”);</a:t>
            </a:r>
          </a:p>
          <a:p>
            <a:pPr marL="0" indent="0">
              <a:buNone/>
            </a:pPr>
            <a:r>
              <a:rPr lang="en-US" dirty="0"/>
              <a:t>		 </a:t>
            </a:r>
            <a:r>
              <a:rPr lang="en-US" dirty="0" err="1"/>
              <a:t>System.out.println</a:t>
            </a:r>
            <a:r>
              <a:rPr lang="en-US" dirty="0"/>
              <a:t>(100/0); // This will throw an Arithmetic Exception</a:t>
            </a:r>
          </a:p>
          <a:p>
            <a:pPr marL="0" indent="0">
              <a:buNone/>
            </a:pPr>
            <a:r>
              <a:rPr lang="en-US" dirty="0"/>
              <a:t>		 </a:t>
            </a:r>
            <a:r>
              <a:rPr lang="en-US" dirty="0" err="1"/>
              <a:t>System.out.println</a:t>
            </a:r>
            <a:r>
              <a:rPr lang="en-US" dirty="0"/>
              <a:t>(“3”);</a:t>
            </a:r>
          </a:p>
          <a:p>
            <a:pPr marL="0" indent="0">
              <a:buNone/>
            </a:pPr>
            <a:r>
              <a:rPr lang="en-US" dirty="0"/>
              <a:t>		 </a:t>
            </a:r>
            <a:r>
              <a:rPr lang="en-US" dirty="0" err="1"/>
              <a:t>System.out.println</a:t>
            </a:r>
            <a:r>
              <a:rPr lang="en-US" dirty="0"/>
              <a:t>(“4”);</a:t>
            </a:r>
          </a:p>
          <a:p>
            <a:pPr marL="0" indent="0">
              <a:buNone/>
            </a:pPr>
            <a:r>
              <a:rPr lang="en-US" dirty="0"/>
              <a:t>	}</a:t>
            </a:r>
          </a:p>
          <a:p>
            <a:pPr marL="0" indent="0">
              <a:buNone/>
            </a:pPr>
            <a:r>
              <a:rPr lang="en-US" dirty="0"/>
              <a:t>}</a:t>
            </a:r>
            <a:endParaRPr lang="en-IN" dirty="0"/>
          </a:p>
        </p:txBody>
      </p:sp>
    </p:spTree>
    <p:extLst>
      <p:ext uri="{BB962C8B-B14F-4D97-AF65-F5344CB8AC3E}">
        <p14:creationId xmlns:p14="http://schemas.microsoft.com/office/powerpoint/2010/main" val="24897932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27AFE-2555-BAFD-2F73-C5A2099E72E6}"/>
              </a:ext>
            </a:extLst>
          </p:cNvPr>
          <p:cNvSpPr>
            <a:spLocks noGrp="1"/>
          </p:cNvSpPr>
          <p:nvPr>
            <p:ph type="title"/>
          </p:nvPr>
        </p:nvSpPr>
        <p:spPr>
          <a:xfrm>
            <a:off x="677334" y="609600"/>
            <a:ext cx="8596668" cy="770965"/>
          </a:xfrm>
        </p:spPr>
        <p:txBody>
          <a:bodyPr/>
          <a:lstStyle/>
          <a:p>
            <a:r>
              <a:rPr lang="en-US" dirty="0"/>
              <a:t>throws Keyword:</a:t>
            </a:r>
            <a:endParaRPr lang="en-IN" dirty="0"/>
          </a:p>
        </p:txBody>
      </p:sp>
      <p:sp>
        <p:nvSpPr>
          <p:cNvPr id="3" name="Content Placeholder 2">
            <a:extLst>
              <a:ext uri="{FF2B5EF4-FFF2-40B4-BE49-F238E27FC236}">
                <a16:creationId xmlns:a16="http://schemas.microsoft.com/office/drawing/2014/main" id="{9304D92D-73E7-4DD7-7C89-6B5E924E8104}"/>
              </a:ext>
            </a:extLst>
          </p:cNvPr>
          <p:cNvSpPr>
            <a:spLocks noGrp="1"/>
          </p:cNvSpPr>
          <p:nvPr>
            <p:ph idx="1"/>
          </p:nvPr>
        </p:nvSpPr>
        <p:spPr>
          <a:xfrm>
            <a:off x="677334" y="1649507"/>
            <a:ext cx="8596668" cy="4894728"/>
          </a:xfrm>
        </p:spPr>
        <p:txBody>
          <a:bodyPr>
            <a:normAutofit lnSpcReduction="10000"/>
          </a:bodyPr>
          <a:lstStyle/>
          <a:p>
            <a:r>
              <a:rPr lang="en-US" dirty="0"/>
              <a:t>1.     It is used to declare the exception. It gives an information to the caller method that there may occur an exception so it is better for the caller method to provide the exception hand ling code so that normal flow can be maintained.</a:t>
            </a:r>
          </a:p>
          <a:p>
            <a:r>
              <a:rPr lang="en-US" dirty="0"/>
              <a:t>2.	If we call a method that declares an exception, we must either caught the exception using try catch block or declare the exception using throws keyword or say If there is any checked exception, we will get compile time error saying "unreported exception XYZ must be caught or declared to be thrown ". To prevent this compile time error we can handle the exception in two ways:</a:t>
            </a:r>
          </a:p>
          <a:p>
            <a:pPr marL="0" indent="0">
              <a:buNone/>
            </a:pPr>
            <a:r>
              <a:rPr lang="en-US" dirty="0"/>
              <a:t>				•By using try catch	•By using throws keyword</a:t>
            </a:r>
          </a:p>
          <a:p>
            <a:pPr marL="0" indent="0">
              <a:buNone/>
            </a:pPr>
            <a:endParaRPr lang="en-US" dirty="0"/>
          </a:p>
          <a:p>
            <a:r>
              <a:rPr lang="en-US" dirty="0"/>
              <a:t>3.	throws keyword used to declare the checked exceptions only. If there occurs any unchecked exception such as </a:t>
            </a:r>
            <a:r>
              <a:rPr lang="en-US" dirty="0" err="1"/>
              <a:t>NullPointerException</a:t>
            </a:r>
            <a:r>
              <a:rPr lang="en-US" dirty="0"/>
              <a:t>, it is programmers fault that he is not performing check up before the code being used.</a:t>
            </a:r>
            <a:endParaRPr lang="en-IN" dirty="0"/>
          </a:p>
        </p:txBody>
      </p:sp>
    </p:spTree>
    <p:extLst>
      <p:ext uri="{BB962C8B-B14F-4D97-AF65-F5344CB8AC3E}">
        <p14:creationId xmlns:p14="http://schemas.microsoft.com/office/powerpoint/2010/main" val="15246384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3215C-F4C1-A0DC-084E-CB9A2A504873}"/>
              </a:ext>
            </a:extLst>
          </p:cNvPr>
          <p:cNvSpPr>
            <a:spLocks noGrp="1"/>
          </p:cNvSpPr>
          <p:nvPr>
            <p:ph type="title"/>
          </p:nvPr>
        </p:nvSpPr>
        <p:spPr>
          <a:xfrm>
            <a:off x="677334" y="609600"/>
            <a:ext cx="8596668" cy="869576"/>
          </a:xfrm>
        </p:spPr>
        <p:txBody>
          <a:bodyPr/>
          <a:lstStyle/>
          <a:p>
            <a:r>
              <a:rPr lang="en-US" dirty="0"/>
              <a:t>Difference between throw and throws:</a:t>
            </a:r>
            <a:endParaRPr lang="en-IN" dirty="0"/>
          </a:p>
        </p:txBody>
      </p:sp>
      <p:graphicFrame>
        <p:nvGraphicFramePr>
          <p:cNvPr id="4" name="Table 4">
            <a:extLst>
              <a:ext uri="{FF2B5EF4-FFF2-40B4-BE49-F238E27FC236}">
                <a16:creationId xmlns:a16="http://schemas.microsoft.com/office/drawing/2014/main" id="{121BF529-BDF1-8900-F84F-F5526D867323}"/>
              </a:ext>
            </a:extLst>
          </p:cNvPr>
          <p:cNvGraphicFramePr>
            <a:graphicFrameLocks noGrp="1"/>
          </p:cNvGraphicFramePr>
          <p:nvPr>
            <p:ph idx="1"/>
            <p:extLst>
              <p:ext uri="{D42A27DB-BD31-4B8C-83A1-F6EECF244321}">
                <p14:modId xmlns:p14="http://schemas.microsoft.com/office/powerpoint/2010/main" val="315711124"/>
              </p:ext>
            </p:extLst>
          </p:nvPr>
        </p:nvGraphicFramePr>
        <p:xfrm>
          <a:off x="435287" y="1333693"/>
          <a:ext cx="8708714" cy="5359357"/>
        </p:xfrm>
        <a:graphic>
          <a:graphicData uri="http://schemas.openxmlformats.org/drawingml/2006/table">
            <a:tbl>
              <a:tblPr firstRow="1" bandRow="1">
                <a:tableStyleId>{5C22544A-7EE6-4342-B048-85BDC9FD1C3A}</a:tableStyleId>
              </a:tblPr>
              <a:tblGrid>
                <a:gridCol w="4354357">
                  <a:extLst>
                    <a:ext uri="{9D8B030D-6E8A-4147-A177-3AD203B41FA5}">
                      <a16:colId xmlns:a16="http://schemas.microsoft.com/office/drawing/2014/main" val="1744265526"/>
                    </a:ext>
                  </a:extLst>
                </a:gridCol>
                <a:gridCol w="4354357">
                  <a:extLst>
                    <a:ext uri="{9D8B030D-6E8A-4147-A177-3AD203B41FA5}">
                      <a16:colId xmlns:a16="http://schemas.microsoft.com/office/drawing/2014/main" val="2216627764"/>
                    </a:ext>
                  </a:extLst>
                </a:gridCol>
              </a:tblGrid>
              <a:tr h="756877">
                <a:tc>
                  <a:txBody>
                    <a:bodyPr/>
                    <a:lstStyle/>
                    <a:p>
                      <a:pPr algn="ctr"/>
                      <a:r>
                        <a:rPr lang="en-US" sz="4400" dirty="0"/>
                        <a:t>throw</a:t>
                      </a:r>
                      <a:endParaRPr lang="en-IN" sz="4400" dirty="0"/>
                    </a:p>
                  </a:txBody>
                  <a:tcPr/>
                </a:tc>
                <a:tc>
                  <a:txBody>
                    <a:bodyPr/>
                    <a:lstStyle/>
                    <a:p>
                      <a:pPr algn="ctr"/>
                      <a:r>
                        <a:rPr lang="en-US" sz="4400" dirty="0"/>
                        <a:t>throws</a:t>
                      </a:r>
                      <a:endParaRPr lang="en-IN" sz="4400" dirty="0"/>
                    </a:p>
                  </a:txBody>
                  <a:tcPr/>
                </a:tc>
                <a:extLst>
                  <a:ext uri="{0D108BD9-81ED-4DB2-BD59-A6C34878D82A}">
                    <a16:rowId xmlns:a16="http://schemas.microsoft.com/office/drawing/2014/main" val="2549615479"/>
                  </a:ext>
                </a:extLst>
              </a:tr>
              <a:tr h="756877">
                <a:tc>
                  <a:txBody>
                    <a:bodyPr/>
                    <a:lstStyle/>
                    <a:p>
                      <a:r>
                        <a:rPr lang="en-US" dirty="0"/>
                        <a:t>1.throw keyword is used to create an exception object manually i.e.by programmer (otherwise by default method is responsible to create exception object)</a:t>
                      </a:r>
                      <a:endParaRPr lang="en-IN" dirty="0"/>
                    </a:p>
                  </a:txBody>
                  <a:tcPr/>
                </a:tc>
                <a:tc>
                  <a:txBody>
                    <a:bodyPr/>
                    <a:lstStyle/>
                    <a:p>
                      <a:r>
                        <a:rPr lang="en-US" dirty="0"/>
                        <a:t>1.throws keyword is used to declare the exceptions ie.it indicate the caller method that given type of exception can occur so you have to handle it while calling.</a:t>
                      </a:r>
                      <a:endParaRPr lang="en-IN" dirty="0"/>
                    </a:p>
                  </a:txBody>
                  <a:tcPr/>
                </a:tc>
                <a:extLst>
                  <a:ext uri="{0D108BD9-81ED-4DB2-BD59-A6C34878D82A}">
                    <a16:rowId xmlns:a16="http://schemas.microsoft.com/office/drawing/2014/main" val="975165412"/>
                  </a:ext>
                </a:extLst>
              </a:tr>
              <a:tr h="756877">
                <a:tc>
                  <a:txBody>
                    <a:bodyPr/>
                    <a:lstStyle/>
                    <a:p>
                      <a:r>
                        <a:rPr lang="en-US" dirty="0"/>
                        <a:t>2. throw keyword is mainly used for runtime exceptions or unchecked exceptions</a:t>
                      </a:r>
                      <a:endParaRPr lang="en-IN" dirty="0"/>
                    </a:p>
                  </a:txBody>
                  <a:tcPr/>
                </a:tc>
                <a:tc>
                  <a:txBody>
                    <a:bodyPr/>
                    <a:lstStyle/>
                    <a:p>
                      <a:r>
                        <a:rPr lang="en-US" dirty="0"/>
                        <a:t>2.	throws keyword is mainly used for compile time exceptions or checked exceptions</a:t>
                      </a:r>
                      <a:endParaRPr lang="en-IN" dirty="0"/>
                    </a:p>
                  </a:txBody>
                  <a:tcPr/>
                </a:tc>
                <a:extLst>
                  <a:ext uri="{0D108BD9-81ED-4DB2-BD59-A6C34878D82A}">
                    <a16:rowId xmlns:a16="http://schemas.microsoft.com/office/drawing/2014/main" val="1787844678"/>
                  </a:ext>
                </a:extLst>
              </a:tr>
              <a:tr h="756877">
                <a:tc>
                  <a:txBody>
                    <a:bodyPr/>
                    <a:lstStyle/>
                    <a:p>
                      <a:r>
                        <a:rPr lang="en-US" dirty="0"/>
                        <a:t>3.In case of throw keyword we can throw only single exception</a:t>
                      </a:r>
                      <a:endParaRPr lang="en-IN" dirty="0"/>
                    </a:p>
                  </a:txBody>
                  <a:tcPr/>
                </a:tc>
                <a:tc>
                  <a:txBody>
                    <a:bodyPr/>
                    <a:lstStyle/>
                    <a:p>
                      <a:r>
                        <a:rPr lang="en-US" dirty="0"/>
                        <a:t>3.	In case of throws keyword we can declare multiple exceptions i.e.</a:t>
                      </a:r>
                      <a:br>
                        <a:rPr lang="en-US" dirty="0"/>
                      </a:br>
                      <a:r>
                        <a:rPr lang="en-US" dirty="0"/>
                        <a:t>void </a:t>
                      </a:r>
                      <a:r>
                        <a:rPr lang="en-US" dirty="0" err="1"/>
                        <a:t>readFile</a:t>
                      </a:r>
                      <a:r>
                        <a:rPr lang="en-US" dirty="0"/>
                        <a:t>() throws </a:t>
                      </a:r>
                      <a:r>
                        <a:rPr lang="en-US" dirty="0" err="1"/>
                        <a:t>FileNotFoundException</a:t>
                      </a:r>
                      <a:r>
                        <a:rPr lang="en-US" dirty="0"/>
                        <a:t>, </a:t>
                      </a:r>
                      <a:r>
                        <a:rPr lang="en-US" dirty="0" err="1"/>
                        <a:t>NullPointerException</a:t>
                      </a:r>
                      <a:r>
                        <a:rPr lang="en-US" dirty="0"/>
                        <a:t>, etc.</a:t>
                      </a:r>
                      <a:endParaRPr lang="en-IN" dirty="0"/>
                    </a:p>
                  </a:txBody>
                  <a:tcPr/>
                </a:tc>
                <a:extLst>
                  <a:ext uri="{0D108BD9-81ED-4DB2-BD59-A6C34878D82A}">
                    <a16:rowId xmlns:a16="http://schemas.microsoft.com/office/drawing/2014/main" val="2658623053"/>
                  </a:ext>
                </a:extLst>
              </a:tr>
              <a:tr h="756877">
                <a:tc>
                  <a:txBody>
                    <a:bodyPr/>
                    <a:lstStyle/>
                    <a:p>
                      <a:r>
                        <a:rPr lang="en-US" dirty="0"/>
                        <a:t>4. throw keyword is used within the method</a:t>
                      </a:r>
                      <a:endParaRPr lang="en-IN" dirty="0"/>
                    </a:p>
                  </a:txBody>
                  <a:tcPr/>
                </a:tc>
                <a:tc>
                  <a:txBody>
                    <a:bodyPr/>
                    <a:lstStyle/>
                    <a:p>
                      <a:r>
                        <a:rPr lang="en-US" dirty="0"/>
                        <a:t>4. throws keyword is used with method signature.</a:t>
                      </a:r>
                      <a:endParaRPr lang="en-IN" dirty="0"/>
                    </a:p>
                  </a:txBody>
                  <a:tcPr/>
                </a:tc>
                <a:extLst>
                  <a:ext uri="{0D108BD9-81ED-4DB2-BD59-A6C34878D82A}">
                    <a16:rowId xmlns:a16="http://schemas.microsoft.com/office/drawing/2014/main" val="2042650582"/>
                  </a:ext>
                </a:extLst>
              </a:tr>
            </a:tbl>
          </a:graphicData>
        </a:graphic>
      </p:graphicFrame>
    </p:spTree>
    <p:extLst>
      <p:ext uri="{BB962C8B-B14F-4D97-AF65-F5344CB8AC3E}">
        <p14:creationId xmlns:p14="http://schemas.microsoft.com/office/powerpoint/2010/main" val="17855918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7F258CB5-0E69-118A-A9E4-BBECD68D0BE6}"/>
              </a:ext>
            </a:extLst>
          </p:cNvPr>
          <p:cNvGraphicFramePr>
            <a:graphicFrameLocks noGrp="1"/>
          </p:cNvGraphicFramePr>
          <p:nvPr>
            <p:extLst>
              <p:ext uri="{D42A27DB-BD31-4B8C-83A1-F6EECF244321}">
                <p14:modId xmlns:p14="http://schemas.microsoft.com/office/powerpoint/2010/main" val="1558352930"/>
              </p:ext>
            </p:extLst>
          </p:nvPr>
        </p:nvGraphicFramePr>
        <p:xfrm>
          <a:off x="1036918" y="1490631"/>
          <a:ext cx="8128000" cy="1554480"/>
        </p:xfrm>
        <a:graphic>
          <a:graphicData uri="http://schemas.openxmlformats.org/drawingml/2006/table">
            <a:tbl>
              <a:tblPr firstRow="1" bandRow="1">
                <a:tableStyleId>{BDBED569-4797-4DF1-A0F4-6AAB3CD982D8}</a:tableStyleId>
              </a:tblPr>
              <a:tblGrid>
                <a:gridCol w="4064000">
                  <a:extLst>
                    <a:ext uri="{9D8B030D-6E8A-4147-A177-3AD203B41FA5}">
                      <a16:colId xmlns:a16="http://schemas.microsoft.com/office/drawing/2014/main" val="2566459523"/>
                    </a:ext>
                  </a:extLst>
                </a:gridCol>
                <a:gridCol w="4064000">
                  <a:extLst>
                    <a:ext uri="{9D8B030D-6E8A-4147-A177-3AD203B41FA5}">
                      <a16:colId xmlns:a16="http://schemas.microsoft.com/office/drawing/2014/main" val="3441709540"/>
                    </a:ext>
                  </a:extLst>
                </a:gridCol>
              </a:tblGrid>
              <a:tr h="370840">
                <a:tc>
                  <a:txBody>
                    <a:bodyPr/>
                    <a:lstStyle/>
                    <a:p>
                      <a:r>
                        <a:rPr lang="en-US" dirty="0"/>
                        <a:t>5.	throw keyword is followed by new instance</a:t>
                      </a:r>
                      <a:endParaRPr lang="en-IN" dirty="0"/>
                    </a:p>
                  </a:txBody>
                  <a:tcPr/>
                </a:tc>
                <a:tc>
                  <a:txBody>
                    <a:bodyPr/>
                    <a:lstStyle/>
                    <a:p>
                      <a:r>
                        <a:rPr lang="en-US" dirty="0"/>
                        <a:t>5.	throws keyword is followed by class</a:t>
                      </a:r>
                      <a:endParaRPr lang="en-IN" dirty="0"/>
                    </a:p>
                  </a:txBody>
                  <a:tcPr/>
                </a:tc>
                <a:extLst>
                  <a:ext uri="{0D108BD9-81ED-4DB2-BD59-A6C34878D82A}">
                    <a16:rowId xmlns:a16="http://schemas.microsoft.com/office/drawing/2014/main" val="611216932"/>
                  </a:ext>
                </a:extLst>
              </a:tr>
              <a:tr h="370840">
                <a:tc>
                  <a:txBody>
                    <a:bodyPr/>
                    <a:lstStyle/>
                    <a:p>
                      <a:pPr marL="0" algn="l" defTabSz="457200" rtl="0" eaLnBrk="1" latinLnBrk="0" hangingPunct="1"/>
                      <a:r>
                        <a:rPr lang="en-US" sz="1800" b="1" kern="1200" dirty="0">
                          <a:solidFill>
                            <a:schemeClr val="tx1"/>
                          </a:solidFill>
                          <a:latin typeface="+mn-lt"/>
                          <a:ea typeface="+mn-ea"/>
                          <a:cs typeface="+mn-cs"/>
                        </a:rPr>
                        <a:t>6.	We cannot write any statement after throw keyword and thus it can be used to break the statement</a:t>
                      </a:r>
                      <a:endParaRPr lang="en-IN" sz="1800" b="1" kern="1200" dirty="0">
                        <a:solidFill>
                          <a:schemeClr val="tx1"/>
                        </a:solidFill>
                        <a:latin typeface="+mn-lt"/>
                        <a:ea typeface="+mn-ea"/>
                        <a:cs typeface="+mn-cs"/>
                      </a:endParaRPr>
                    </a:p>
                  </a:txBody>
                  <a:tcPr/>
                </a:tc>
                <a:tc>
                  <a:txBody>
                    <a:bodyPr/>
                    <a:lstStyle/>
                    <a:p>
                      <a:pPr marL="0" algn="l" defTabSz="457200" rtl="0" eaLnBrk="1" latinLnBrk="0" hangingPunct="1"/>
                      <a:r>
                        <a:rPr lang="en-US" sz="1800" b="1" kern="1200" dirty="0">
                          <a:solidFill>
                            <a:schemeClr val="tx1"/>
                          </a:solidFill>
                          <a:latin typeface="+mn-lt"/>
                          <a:ea typeface="+mn-ea"/>
                          <a:cs typeface="+mn-cs"/>
                        </a:rPr>
                        <a:t>6.	throws keyword does not have any such rule</a:t>
                      </a:r>
                      <a:endParaRPr lang="en-IN" sz="1800" b="1" kern="1200" dirty="0">
                        <a:solidFill>
                          <a:schemeClr val="tx1"/>
                        </a:solidFill>
                        <a:latin typeface="+mn-lt"/>
                        <a:ea typeface="+mn-ea"/>
                        <a:cs typeface="+mn-cs"/>
                      </a:endParaRPr>
                    </a:p>
                  </a:txBody>
                  <a:tcPr/>
                </a:tc>
                <a:extLst>
                  <a:ext uri="{0D108BD9-81ED-4DB2-BD59-A6C34878D82A}">
                    <a16:rowId xmlns:a16="http://schemas.microsoft.com/office/drawing/2014/main" val="1603950634"/>
                  </a:ext>
                </a:extLst>
              </a:tr>
            </a:tbl>
          </a:graphicData>
        </a:graphic>
      </p:graphicFrame>
    </p:spTree>
    <p:extLst>
      <p:ext uri="{BB962C8B-B14F-4D97-AF65-F5344CB8AC3E}">
        <p14:creationId xmlns:p14="http://schemas.microsoft.com/office/powerpoint/2010/main" val="14511593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C67CCCAA-BED9-58C9-A6CE-7ED3D8320708}"/>
              </a:ext>
            </a:extLst>
          </p:cNvPr>
          <p:cNvGraphicFramePr>
            <a:graphicFrameLocks noChangeAspect="1"/>
          </p:cNvGraphicFramePr>
          <p:nvPr>
            <p:extLst>
              <p:ext uri="{D42A27DB-BD31-4B8C-83A1-F6EECF244321}">
                <p14:modId xmlns:p14="http://schemas.microsoft.com/office/powerpoint/2010/main" val="1929380720"/>
              </p:ext>
            </p:extLst>
          </p:nvPr>
        </p:nvGraphicFramePr>
        <p:xfrm>
          <a:off x="528918" y="0"/>
          <a:ext cx="8489576" cy="6750424"/>
        </p:xfrm>
        <a:graphic>
          <a:graphicData uri="http://schemas.openxmlformats.org/presentationml/2006/ole">
            <mc:AlternateContent xmlns:mc="http://schemas.openxmlformats.org/markup-compatibility/2006">
              <mc:Choice xmlns:v="urn:schemas-microsoft-com:vml" Requires="v">
                <p:oleObj name="Bitmap Image" r:id="rId2" imgW="4259520" imgH="3787200" progId="PBrush">
                  <p:embed/>
                </p:oleObj>
              </mc:Choice>
              <mc:Fallback>
                <p:oleObj name="Bitmap Image" r:id="rId2" imgW="4259520" imgH="3787200" progId="PBrush">
                  <p:embed/>
                  <p:pic>
                    <p:nvPicPr>
                      <p:cNvPr id="0" name=""/>
                      <p:cNvPicPr/>
                      <p:nvPr/>
                    </p:nvPicPr>
                    <p:blipFill>
                      <a:blip r:embed="rId3"/>
                      <a:stretch>
                        <a:fillRect/>
                      </a:stretch>
                    </p:blipFill>
                    <p:spPr>
                      <a:xfrm>
                        <a:off x="528918" y="0"/>
                        <a:ext cx="8489576" cy="6750424"/>
                      </a:xfrm>
                      <a:prstGeom prst="rect">
                        <a:avLst/>
                      </a:prstGeom>
                    </p:spPr>
                  </p:pic>
                </p:oleObj>
              </mc:Fallback>
            </mc:AlternateContent>
          </a:graphicData>
        </a:graphic>
      </p:graphicFrame>
    </p:spTree>
    <p:extLst>
      <p:ext uri="{BB962C8B-B14F-4D97-AF65-F5344CB8AC3E}">
        <p14:creationId xmlns:p14="http://schemas.microsoft.com/office/powerpoint/2010/main" val="2901291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790DA-9671-F71D-212A-C663A3B42F1E}"/>
              </a:ext>
            </a:extLst>
          </p:cNvPr>
          <p:cNvSpPr>
            <a:spLocks noGrp="1"/>
          </p:cNvSpPr>
          <p:nvPr>
            <p:ph type="title"/>
          </p:nvPr>
        </p:nvSpPr>
        <p:spPr/>
        <p:txBody>
          <a:bodyPr/>
          <a:lstStyle/>
          <a:p>
            <a:r>
              <a:rPr lang="en-US" dirty="0"/>
              <a:t>Hierarchy of Exception</a:t>
            </a:r>
            <a:endParaRPr lang="en-IN" dirty="0"/>
          </a:p>
        </p:txBody>
      </p:sp>
      <p:sp>
        <p:nvSpPr>
          <p:cNvPr id="3" name="Content Placeholder 2">
            <a:extLst>
              <a:ext uri="{FF2B5EF4-FFF2-40B4-BE49-F238E27FC236}">
                <a16:creationId xmlns:a16="http://schemas.microsoft.com/office/drawing/2014/main" id="{6A2D6C17-B600-2F0C-6AD1-84743DE14D46}"/>
              </a:ext>
            </a:extLst>
          </p:cNvPr>
          <p:cNvSpPr>
            <a:spLocks noGrp="1"/>
          </p:cNvSpPr>
          <p:nvPr>
            <p:ph idx="1"/>
          </p:nvPr>
        </p:nvSpPr>
        <p:spPr/>
        <p:txBody>
          <a:bodyPr>
            <a:normAutofit/>
          </a:bodyPr>
          <a:lstStyle/>
          <a:p>
            <a:r>
              <a:rPr lang="en-US" sz="2800" dirty="0"/>
              <a:t>1) As We know that Object class is a parent class of all classes.</a:t>
            </a:r>
          </a:p>
          <a:p>
            <a:pPr marL="0" indent="0">
              <a:buNone/>
            </a:pPr>
            <a:endParaRPr lang="en-US" sz="2800" dirty="0"/>
          </a:p>
          <a:p>
            <a:r>
              <a:rPr lang="en-US" sz="2800" dirty="0"/>
              <a:t>2) Throwable is a parent class of Exception and Error class.</a:t>
            </a:r>
          </a:p>
        </p:txBody>
      </p:sp>
    </p:spTree>
    <p:extLst>
      <p:ext uri="{BB962C8B-B14F-4D97-AF65-F5344CB8AC3E}">
        <p14:creationId xmlns:p14="http://schemas.microsoft.com/office/powerpoint/2010/main" val="1842476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9424EFF-02F4-B86F-94CF-4C8539DF0150}"/>
              </a:ext>
            </a:extLst>
          </p:cNvPr>
          <p:cNvSpPr/>
          <p:nvPr/>
        </p:nvSpPr>
        <p:spPr>
          <a:xfrm>
            <a:off x="3630707" y="336176"/>
            <a:ext cx="2079811" cy="6723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Object</a:t>
            </a:r>
            <a:endParaRPr lang="en-IN" sz="2800" dirty="0"/>
          </a:p>
        </p:txBody>
      </p:sp>
      <p:cxnSp>
        <p:nvCxnSpPr>
          <p:cNvPr id="6" name="Straight Arrow Connector 5">
            <a:extLst>
              <a:ext uri="{FF2B5EF4-FFF2-40B4-BE49-F238E27FC236}">
                <a16:creationId xmlns:a16="http://schemas.microsoft.com/office/drawing/2014/main" id="{073D902F-E8F0-86FE-9322-4E59CBFB789A}"/>
              </a:ext>
            </a:extLst>
          </p:cNvPr>
          <p:cNvCxnSpPr/>
          <p:nvPr/>
        </p:nvCxnSpPr>
        <p:spPr>
          <a:xfrm>
            <a:off x="4670612" y="1008529"/>
            <a:ext cx="0" cy="569259"/>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7" name="Rectangle: Rounded Corners 6">
            <a:extLst>
              <a:ext uri="{FF2B5EF4-FFF2-40B4-BE49-F238E27FC236}">
                <a16:creationId xmlns:a16="http://schemas.microsoft.com/office/drawing/2014/main" id="{D4E3F274-9084-80AC-7D4C-7BCDB79F55FE}"/>
              </a:ext>
            </a:extLst>
          </p:cNvPr>
          <p:cNvSpPr/>
          <p:nvPr/>
        </p:nvSpPr>
        <p:spPr>
          <a:xfrm>
            <a:off x="3630708" y="1577788"/>
            <a:ext cx="2079810" cy="67235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Throwable</a:t>
            </a:r>
            <a:endParaRPr lang="en-IN" sz="2800" dirty="0"/>
          </a:p>
        </p:txBody>
      </p:sp>
      <p:cxnSp>
        <p:nvCxnSpPr>
          <p:cNvPr id="9" name="Straight Connector 8">
            <a:extLst>
              <a:ext uri="{FF2B5EF4-FFF2-40B4-BE49-F238E27FC236}">
                <a16:creationId xmlns:a16="http://schemas.microsoft.com/office/drawing/2014/main" id="{3A65708F-10A3-F8EC-CF8E-2A4DA121ABFE}"/>
              </a:ext>
            </a:extLst>
          </p:cNvPr>
          <p:cNvCxnSpPr>
            <a:stCxn id="7" idx="2"/>
          </p:cNvCxnSpPr>
          <p:nvPr/>
        </p:nvCxnSpPr>
        <p:spPr>
          <a:xfrm flipH="1">
            <a:off x="4670612" y="2250141"/>
            <a:ext cx="1" cy="448235"/>
          </a:xfrm>
          <a:prstGeom prst="line">
            <a:avLst/>
          </a:prstGeom>
        </p:spPr>
        <p:style>
          <a:lnRef idx="1">
            <a:schemeClr val="accent3"/>
          </a:lnRef>
          <a:fillRef idx="0">
            <a:schemeClr val="accent3"/>
          </a:fillRef>
          <a:effectRef idx="0">
            <a:schemeClr val="accent3"/>
          </a:effectRef>
          <a:fontRef idx="minor">
            <a:schemeClr val="tx1"/>
          </a:fontRef>
        </p:style>
      </p:cxnSp>
      <p:cxnSp>
        <p:nvCxnSpPr>
          <p:cNvPr id="11" name="Straight Connector 10">
            <a:extLst>
              <a:ext uri="{FF2B5EF4-FFF2-40B4-BE49-F238E27FC236}">
                <a16:creationId xmlns:a16="http://schemas.microsoft.com/office/drawing/2014/main" id="{3F7AE902-3F0A-1A7D-5A56-9F5083BD904A}"/>
              </a:ext>
            </a:extLst>
          </p:cNvPr>
          <p:cNvCxnSpPr/>
          <p:nvPr/>
        </p:nvCxnSpPr>
        <p:spPr>
          <a:xfrm>
            <a:off x="1689847" y="2698376"/>
            <a:ext cx="5961530" cy="0"/>
          </a:xfrm>
          <a:prstGeom prst="line">
            <a:avLst/>
          </a:prstGeom>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62ED0243-8DA0-E559-8AB1-95407D09BAA1}"/>
              </a:ext>
            </a:extLst>
          </p:cNvPr>
          <p:cNvCxnSpPr/>
          <p:nvPr/>
        </p:nvCxnSpPr>
        <p:spPr>
          <a:xfrm>
            <a:off x="1689847" y="2698376"/>
            <a:ext cx="0" cy="38548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15" name="Straight Arrow Connector 14">
            <a:extLst>
              <a:ext uri="{FF2B5EF4-FFF2-40B4-BE49-F238E27FC236}">
                <a16:creationId xmlns:a16="http://schemas.microsoft.com/office/drawing/2014/main" id="{F2B2C2BB-4F75-A8DC-A9BC-10941D0DD1A2}"/>
              </a:ext>
            </a:extLst>
          </p:cNvPr>
          <p:cNvCxnSpPr/>
          <p:nvPr/>
        </p:nvCxnSpPr>
        <p:spPr>
          <a:xfrm>
            <a:off x="7651377" y="2698376"/>
            <a:ext cx="0" cy="38548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6" name="Rectangle: Rounded Corners 15">
            <a:extLst>
              <a:ext uri="{FF2B5EF4-FFF2-40B4-BE49-F238E27FC236}">
                <a16:creationId xmlns:a16="http://schemas.microsoft.com/office/drawing/2014/main" id="{70AA3DAB-BDC9-7D9A-CB55-21A34B6DC865}"/>
              </a:ext>
            </a:extLst>
          </p:cNvPr>
          <p:cNvSpPr/>
          <p:nvPr/>
        </p:nvSpPr>
        <p:spPr>
          <a:xfrm>
            <a:off x="681317" y="3083859"/>
            <a:ext cx="2017059" cy="59165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Exception</a:t>
            </a:r>
            <a:endParaRPr lang="en-IN" sz="2400" dirty="0"/>
          </a:p>
        </p:txBody>
      </p:sp>
      <p:sp>
        <p:nvSpPr>
          <p:cNvPr id="17" name="Rectangle: Rounded Corners 16">
            <a:extLst>
              <a:ext uri="{FF2B5EF4-FFF2-40B4-BE49-F238E27FC236}">
                <a16:creationId xmlns:a16="http://schemas.microsoft.com/office/drawing/2014/main" id="{30229235-F3BF-4C26-E24A-90301AC2FCEE}"/>
              </a:ext>
            </a:extLst>
          </p:cNvPr>
          <p:cNvSpPr/>
          <p:nvPr/>
        </p:nvSpPr>
        <p:spPr>
          <a:xfrm>
            <a:off x="6642847" y="3083859"/>
            <a:ext cx="2017059" cy="591656"/>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Error</a:t>
            </a:r>
            <a:endParaRPr lang="en-IN" sz="2400" dirty="0"/>
          </a:p>
        </p:txBody>
      </p:sp>
      <p:sp>
        <p:nvSpPr>
          <p:cNvPr id="18" name="TextBox 17">
            <a:extLst>
              <a:ext uri="{FF2B5EF4-FFF2-40B4-BE49-F238E27FC236}">
                <a16:creationId xmlns:a16="http://schemas.microsoft.com/office/drawing/2014/main" id="{7EF4BCB9-7371-570D-117E-89A29E612335}"/>
              </a:ext>
            </a:extLst>
          </p:cNvPr>
          <p:cNvSpPr txBox="1"/>
          <p:nvPr/>
        </p:nvSpPr>
        <p:spPr>
          <a:xfrm>
            <a:off x="546847" y="3756200"/>
            <a:ext cx="3612778" cy="2308324"/>
          </a:xfrm>
          <a:prstGeom prst="rect">
            <a:avLst/>
          </a:prstGeom>
          <a:noFill/>
        </p:spPr>
        <p:txBody>
          <a:bodyPr wrap="square" rtlCol="0">
            <a:spAutoFit/>
          </a:bodyPr>
          <a:lstStyle/>
          <a:p>
            <a:pPr marL="342900" indent="-342900">
              <a:buAutoNum type="arabicParenR"/>
            </a:pPr>
            <a:r>
              <a:rPr lang="en-US" dirty="0"/>
              <a:t>Occurs because of Our Program.</a:t>
            </a:r>
          </a:p>
          <a:p>
            <a:pPr marL="342900" indent="-342900">
              <a:buAutoNum type="arabicParenR"/>
            </a:pPr>
            <a:r>
              <a:rPr lang="en-US" dirty="0"/>
              <a:t>Recoverable</a:t>
            </a:r>
          </a:p>
          <a:p>
            <a:pPr marL="342900" indent="-342900">
              <a:buAutoNum type="arabicParenR"/>
            </a:pPr>
            <a:r>
              <a:rPr lang="en-US" dirty="0"/>
              <a:t>Two types:</a:t>
            </a:r>
          </a:p>
          <a:p>
            <a:r>
              <a:rPr lang="en-US" dirty="0"/>
              <a:t>	- Compile Time Exception</a:t>
            </a:r>
          </a:p>
          <a:p>
            <a:r>
              <a:rPr lang="en-US" dirty="0"/>
              <a:t>	 (Checked Exception)</a:t>
            </a:r>
          </a:p>
          <a:p>
            <a:r>
              <a:rPr lang="en-US" dirty="0"/>
              <a:t>	- Run Time Exception</a:t>
            </a:r>
          </a:p>
          <a:p>
            <a:r>
              <a:rPr lang="en-US" dirty="0"/>
              <a:t>	(Unchecked Exception)</a:t>
            </a:r>
            <a:endParaRPr lang="en-IN" dirty="0"/>
          </a:p>
        </p:txBody>
      </p:sp>
      <p:sp>
        <p:nvSpPr>
          <p:cNvPr id="20" name="TextBox 19">
            <a:extLst>
              <a:ext uri="{FF2B5EF4-FFF2-40B4-BE49-F238E27FC236}">
                <a16:creationId xmlns:a16="http://schemas.microsoft.com/office/drawing/2014/main" id="{F95BA1E6-2869-08A9-FB82-6273DBDA5021}"/>
              </a:ext>
            </a:extLst>
          </p:cNvPr>
          <p:cNvSpPr txBox="1"/>
          <p:nvPr/>
        </p:nvSpPr>
        <p:spPr>
          <a:xfrm>
            <a:off x="6642847" y="3765165"/>
            <a:ext cx="3397624" cy="1754326"/>
          </a:xfrm>
          <a:prstGeom prst="rect">
            <a:avLst/>
          </a:prstGeom>
          <a:noFill/>
        </p:spPr>
        <p:txBody>
          <a:bodyPr wrap="square" rtlCol="0">
            <a:spAutoFit/>
          </a:bodyPr>
          <a:lstStyle/>
          <a:p>
            <a:pPr marL="342900" indent="-342900">
              <a:buAutoNum type="arabicParenR"/>
            </a:pPr>
            <a:r>
              <a:rPr lang="en-US" dirty="0"/>
              <a:t>Occurs because of Lack of System Resources.</a:t>
            </a:r>
          </a:p>
          <a:p>
            <a:pPr marL="342900" indent="-342900">
              <a:buAutoNum type="arabicParenR"/>
            </a:pPr>
            <a:r>
              <a:rPr lang="en-US" dirty="0"/>
              <a:t>Not Recoverable.</a:t>
            </a:r>
          </a:p>
          <a:p>
            <a:pPr marL="342900" indent="-342900">
              <a:buAutoNum type="arabicParenR"/>
            </a:pPr>
            <a:r>
              <a:rPr lang="en-US" dirty="0"/>
              <a:t>Only One Type:</a:t>
            </a:r>
          </a:p>
          <a:p>
            <a:r>
              <a:rPr lang="en-US" dirty="0"/>
              <a:t>	- Run Time Error</a:t>
            </a:r>
          </a:p>
          <a:p>
            <a:r>
              <a:rPr lang="en-US" dirty="0"/>
              <a:t>	(Unchecked Error)</a:t>
            </a:r>
            <a:endParaRPr lang="en-IN" dirty="0"/>
          </a:p>
        </p:txBody>
      </p:sp>
    </p:spTree>
    <p:extLst>
      <p:ext uri="{BB962C8B-B14F-4D97-AF65-F5344CB8AC3E}">
        <p14:creationId xmlns:p14="http://schemas.microsoft.com/office/powerpoint/2010/main" val="1263538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42418286-5A11-AA3D-D453-D60C26E61A0C}"/>
              </a:ext>
            </a:extLst>
          </p:cNvPr>
          <p:cNvGraphicFramePr>
            <a:graphicFrameLocks noChangeAspect="1"/>
          </p:cNvGraphicFramePr>
          <p:nvPr>
            <p:extLst>
              <p:ext uri="{D42A27DB-BD31-4B8C-83A1-F6EECF244321}">
                <p14:modId xmlns:p14="http://schemas.microsoft.com/office/powerpoint/2010/main" val="3101612547"/>
              </p:ext>
            </p:extLst>
          </p:nvPr>
        </p:nvGraphicFramePr>
        <p:xfrm>
          <a:off x="628650" y="215154"/>
          <a:ext cx="8506385" cy="6036422"/>
        </p:xfrm>
        <a:graphic>
          <a:graphicData uri="http://schemas.openxmlformats.org/presentationml/2006/ole">
            <mc:AlternateContent xmlns:mc="http://schemas.openxmlformats.org/markup-compatibility/2006">
              <mc:Choice xmlns:v="urn:schemas-microsoft-com:vml" Requires="v">
                <p:oleObj name="Bitmap Image" r:id="rId2" imgW="10934640" imgH="5646600" progId="PBrush">
                  <p:embed/>
                </p:oleObj>
              </mc:Choice>
              <mc:Fallback>
                <p:oleObj name="Bitmap Image" r:id="rId2" imgW="10934640" imgH="5646600" progId="PBrush">
                  <p:embed/>
                  <p:pic>
                    <p:nvPicPr>
                      <p:cNvPr id="0" name=""/>
                      <p:cNvPicPr/>
                      <p:nvPr/>
                    </p:nvPicPr>
                    <p:blipFill>
                      <a:blip r:embed="rId3"/>
                      <a:stretch>
                        <a:fillRect/>
                      </a:stretch>
                    </p:blipFill>
                    <p:spPr>
                      <a:xfrm>
                        <a:off x="628650" y="215154"/>
                        <a:ext cx="8506385" cy="6036422"/>
                      </a:xfrm>
                      <a:prstGeom prst="rect">
                        <a:avLst/>
                      </a:prstGeom>
                    </p:spPr>
                  </p:pic>
                </p:oleObj>
              </mc:Fallback>
            </mc:AlternateContent>
          </a:graphicData>
        </a:graphic>
      </p:graphicFrame>
    </p:spTree>
    <p:extLst>
      <p:ext uri="{BB962C8B-B14F-4D97-AF65-F5344CB8AC3E}">
        <p14:creationId xmlns:p14="http://schemas.microsoft.com/office/powerpoint/2010/main" val="2817339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B57161-2B21-0365-B762-6D4DBB93C191}"/>
              </a:ext>
            </a:extLst>
          </p:cNvPr>
          <p:cNvSpPr>
            <a:spLocks noGrp="1"/>
          </p:cNvSpPr>
          <p:nvPr>
            <p:ph idx="1"/>
          </p:nvPr>
        </p:nvSpPr>
        <p:spPr>
          <a:xfrm>
            <a:off x="677334" y="349625"/>
            <a:ext cx="8596668" cy="5691738"/>
          </a:xfrm>
        </p:spPr>
        <p:txBody>
          <a:bodyPr>
            <a:normAutofit/>
          </a:bodyPr>
          <a:lstStyle/>
          <a:p>
            <a:r>
              <a:rPr lang="en-US" sz="2000" dirty="0"/>
              <a:t>Whenever there is an Exception , the method in which Exception occurs will create an object , which will store three things:</a:t>
            </a:r>
          </a:p>
          <a:p>
            <a:pPr marL="0" indent="0">
              <a:buNone/>
            </a:pPr>
            <a:r>
              <a:rPr lang="en-US" sz="2000" dirty="0"/>
              <a:t>	1) Exception name</a:t>
            </a:r>
          </a:p>
          <a:p>
            <a:pPr marL="0" indent="0">
              <a:buNone/>
            </a:pPr>
            <a:r>
              <a:rPr lang="en-US" sz="2000" dirty="0"/>
              <a:t>	2) Description</a:t>
            </a:r>
          </a:p>
          <a:p>
            <a:pPr marL="0" indent="0">
              <a:buNone/>
            </a:pPr>
            <a:r>
              <a:rPr lang="en-US" sz="2000" dirty="0"/>
              <a:t>	3) Stack Trace (In which line Exception occurs).</a:t>
            </a:r>
            <a:endParaRPr lang="en-IN" sz="2000" dirty="0"/>
          </a:p>
        </p:txBody>
      </p:sp>
      <p:pic>
        <p:nvPicPr>
          <p:cNvPr id="2050" name="Picture 2">
            <a:extLst>
              <a:ext uri="{FF2B5EF4-FFF2-40B4-BE49-F238E27FC236}">
                <a16:creationId xmlns:a16="http://schemas.microsoft.com/office/drawing/2014/main" id="{50FF8FD7-62BB-083A-3347-B4BB8EFE05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288" y="2666720"/>
            <a:ext cx="7795651" cy="37421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098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8F6ED-762B-735B-C7E6-D9F66A00E7EE}"/>
              </a:ext>
            </a:extLst>
          </p:cNvPr>
          <p:cNvSpPr>
            <a:spLocks noGrp="1"/>
          </p:cNvSpPr>
          <p:nvPr>
            <p:ph type="title"/>
          </p:nvPr>
        </p:nvSpPr>
        <p:spPr/>
        <p:txBody>
          <a:bodyPr/>
          <a:lstStyle/>
          <a:p>
            <a:r>
              <a:rPr lang="en-US" dirty="0"/>
              <a:t>Keyword to Handle Exception</a:t>
            </a:r>
            <a:endParaRPr lang="en-IN" dirty="0"/>
          </a:p>
        </p:txBody>
      </p:sp>
      <p:sp>
        <p:nvSpPr>
          <p:cNvPr id="3" name="Content Placeholder 2">
            <a:extLst>
              <a:ext uri="{FF2B5EF4-FFF2-40B4-BE49-F238E27FC236}">
                <a16:creationId xmlns:a16="http://schemas.microsoft.com/office/drawing/2014/main" id="{115B30A5-CB3F-6344-A642-84030599B5A1}"/>
              </a:ext>
            </a:extLst>
          </p:cNvPr>
          <p:cNvSpPr>
            <a:spLocks noGrp="1"/>
          </p:cNvSpPr>
          <p:nvPr>
            <p:ph idx="1"/>
          </p:nvPr>
        </p:nvSpPr>
        <p:spPr/>
        <p:txBody>
          <a:bodyPr>
            <a:normAutofit/>
          </a:bodyPr>
          <a:lstStyle/>
          <a:p>
            <a:r>
              <a:rPr lang="en-US" sz="2800" dirty="0"/>
              <a:t>We can Handle the Exception using 5 keywords.</a:t>
            </a:r>
          </a:p>
          <a:p>
            <a:pPr marL="0" indent="0">
              <a:buNone/>
            </a:pPr>
            <a:r>
              <a:rPr lang="en-US" sz="2800" dirty="0"/>
              <a:t>	1) try</a:t>
            </a:r>
          </a:p>
          <a:p>
            <a:pPr marL="0" indent="0">
              <a:buNone/>
            </a:pPr>
            <a:r>
              <a:rPr lang="en-US" sz="2800" dirty="0"/>
              <a:t>	2) catch</a:t>
            </a:r>
          </a:p>
          <a:p>
            <a:pPr marL="0" indent="0">
              <a:buNone/>
            </a:pPr>
            <a:r>
              <a:rPr lang="en-US" sz="2800" dirty="0"/>
              <a:t>	3) finally</a:t>
            </a:r>
          </a:p>
          <a:p>
            <a:pPr marL="0" indent="0">
              <a:buNone/>
            </a:pPr>
            <a:r>
              <a:rPr lang="en-US" sz="2800" dirty="0"/>
              <a:t>	4) throw</a:t>
            </a:r>
          </a:p>
          <a:p>
            <a:pPr marL="0" indent="0">
              <a:buNone/>
            </a:pPr>
            <a:r>
              <a:rPr lang="en-US" sz="2800" dirty="0"/>
              <a:t>	5) throws</a:t>
            </a:r>
            <a:endParaRPr lang="en-IN" sz="2800" dirty="0"/>
          </a:p>
        </p:txBody>
      </p:sp>
    </p:spTree>
    <p:extLst>
      <p:ext uri="{BB962C8B-B14F-4D97-AF65-F5344CB8AC3E}">
        <p14:creationId xmlns:p14="http://schemas.microsoft.com/office/powerpoint/2010/main" val="19349455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3BA32F5D-3896-26A9-9F0F-CE5B0D87835C}"/>
              </a:ext>
            </a:extLst>
          </p:cNvPr>
          <p:cNvGraphicFramePr>
            <a:graphicFrameLocks noGrp="1"/>
          </p:cNvGraphicFramePr>
          <p:nvPr>
            <p:extLst>
              <p:ext uri="{D42A27DB-BD31-4B8C-83A1-F6EECF244321}">
                <p14:modId xmlns:p14="http://schemas.microsoft.com/office/powerpoint/2010/main" val="3886515652"/>
              </p:ext>
            </p:extLst>
          </p:nvPr>
        </p:nvGraphicFramePr>
        <p:xfrm>
          <a:off x="376517" y="259976"/>
          <a:ext cx="8794378" cy="5656689"/>
        </p:xfrm>
        <a:graphic>
          <a:graphicData uri="http://schemas.openxmlformats.org/drawingml/2006/table">
            <a:tbl>
              <a:tblPr/>
              <a:tblGrid>
                <a:gridCol w="1280071">
                  <a:extLst>
                    <a:ext uri="{9D8B030D-6E8A-4147-A177-3AD203B41FA5}">
                      <a16:colId xmlns:a16="http://schemas.microsoft.com/office/drawing/2014/main" val="1120498503"/>
                    </a:ext>
                  </a:extLst>
                </a:gridCol>
                <a:gridCol w="7514307">
                  <a:extLst>
                    <a:ext uri="{9D8B030D-6E8A-4147-A177-3AD203B41FA5}">
                      <a16:colId xmlns:a16="http://schemas.microsoft.com/office/drawing/2014/main" val="3136963911"/>
                    </a:ext>
                  </a:extLst>
                </a:gridCol>
              </a:tblGrid>
              <a:tr h="296986">
                <a:tc>
                  <a:txBody>
                    <a:bodyPr/>
                    <a:lstStyle/>
                    <a:p>
                      <a:pPr algn="l" fontAlgn="t"/>
                      <a:r>
                        <a:rPr lang="en-IN" sz="2000" dirty="0">
                          <a:solidFill>
                            <a:srgbClr val="000000"/>
                          </a:solidFill>
                          <a:effectLst/>
                          <a:latin typeface="Trebuchet MS (Body)"/>
                        </a:rPr>
                        <a:t>Keyword</a:t>
                      </a:r>
                    </a:p>
                  </a:txBody>
                  <a:tcPr marL="41886" marR="41886" marT="41886" marB="4188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l" fontAlgn="t"/>
                      <a:r>
                        <a:rPr lang="en-IN" sz="2400" dirty="0">
                          <a:solidFill>
                            <a:srgbClr val="000000"/>
                          </a:solidFill>
                          <a:effectLst/>
                          <a:latin typeface="Trebuchet MS (Body)"/>
                        </a:rPr>
                        <a:t>Description</a:t>
                      </a:r>
                    </a:p>
                  </a:txBody>
                  <a:tcPr marL="41886" marR="41886" marT="41886" marB="4188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145723711"/>
                  </a:ext>
                </a:extLst>
              </a:tr>
              <a:tr h="1326538">
                <a:tc>
                  <a:txBody>
                    <a:bodyPr/>
                    <a:lstStyle/>
                    <a:p>
                      <a:pPr algn="just" fontAlgn="t"/>
                      <a:r>
                        <a:rPr lang="en-IN" sz="2000">
                          <a:solidFill>
                            <a:srgbClr val="333333"/>
                          </a:solidFill>
                          <a:effectLst/>
                          <a:latin typeface="Trebuchet MS (Body)"/>
                        </a:rPr>
                        <a:t>try</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just" fontAlgn="t"/>
                      <a:r>
                        <a:rPr lang="en-US" sz="2000" dirty="0">
                          <a:solidFill>
                            <a:srgbClr val="333333"/>
                          </a:solidFill>
                          <a:effectLst/>
                          <a:latin typeface="Trebuchet MS (Body)"/>
                        </a:rPr>
                        <a:t>The "try" keyword is used to specify a block where we should place an exception code. It means we can't use try block alone. The try block must be followed by either catch or finally.</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986847809"/>
                  </a:ext>
                </a:extLst>
              </a:tr>
              <a:tr h="1148346">
                <a:tc>
                  <a:txBody>
                    <a:bodyPr/>
                    <a:lstStyle/>
                    <a:p>
                      <a:pPr algn="just" fontAlgn="t"/>
                      <a:r>
                        <a:rPr lang="en-IN" sz="2000">
                          <a:solidFill>
                            <a:srgbClr val="333333"/>
                          </a:solidFill>
                          <a:effectLst/>
                          <a:latin typeface="Trebuchet MS (Body)"/>
                        </a:rPr>
                        <a:t>catch</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just" fontAlgn="t"/>
                      <a:r>
                        <a:rPr lang="en-US" sz="2000" dirty="0">
                          <a:solidFill>
                            <a:srgbClr val="333333"/>
                          </a:solidFill>
                          <a:effectLst/>
                          <a:latin typeface="Trebuchet MS (Body)"/>
                        </a:rPr>
                        <a:t>The "catch" block is used to handle the exception. It must be preceded by try block which means we can't use catch block alone. It can be followed by finally block later.</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3056577413"/>
                  </a:ext>
                </a:extLst>
              </a:tr>
              <a:tr h="970155">
                <a:tc>
                  <a:txBody>
                    <a:bodyPr/>
                    <a:lstStyle/>
                    <a:p>
                      <a:pPr algn="just" fontAlgn="t"/>
                      <a:r>
                        <a:rPr lang="en-IN" sz="2000">
                          <a:solidFill>
                            <a:srgbClr val="333333"/>
                          </a:solidFill>
                          <a:effectLst/>
                          <a:latin typeface="Trebuchet MS (Body)"/>
                        </a:rPr>
                        <a:t>finally</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just" fontAlgn="t"/>
                      <a:r>
                        <a:rPr lang="en-US" sz="2000" dirty="0">
                          <a:solidFill>
                            <a:srgbClr val="333333"/>
                          </a:solidFill>
                          <a:effectLst/>
                          <a:latin typeface="Trebuchet MS (Body)"/>
                        </a:rPr>
                        <a:t>The "finally" block is used to execute the necessary code of the program. It is executed whether an exception is handled or not.</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78708045"/>
                  </a:ext>
                </a:extLst>
              </a:tr>
              <a:tr h="435580">
                <a:tc>
                  <a:txBody>
                    <a:bodyPr/>
                    <a:lstStyle/>
                    <a:p>
                      <a:pPr algn="just" fontAlgn="t"/>
                      <a:r>
                        <a:rPr lang="en-IN" sz="2000">
                          <a:solidFill>
                            <a:srgbClr val="333333"/>
                          </a:solidFill>
                          <a:effectLst/>
                          <a:latin typeface="Trebuchet MS (Body)"/>
                        </a:rPr>
                        <a:t>throw</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tc>
                  <a:txBody>
                    <a:bodyPr/>
                    <a:lstStyle/>
                    <a:p>
                      <a:pPr algn="just" fontAlgn="t"/>
                      <a:r>
                        <a:rPr lang="en-US" sz="2000" dirty="0">
                          <a:solidFill>
                            <a:srgbClr val="333333"/>
                          </a:solidFill>
                          <a:effectLst/>
                          <a:latin typeface="Trebuchet MS (Body)"/>
                        </a:rPr>
                        <a:t>The "throw" keyword is used to throw an exception.</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60000"/>
                        <a:lumOff val="40000"/>
                      </a:schemeClr>
                    </a:solidFill>
                  </a:tcPr>
                </a:tc>
                <a:extLst>
                  <a:ext uri="{0D108BD9-81ED-4DB2-BD59-A6C34878D82A}">
                    <a16:rowId xmlns:a16="http://schemas.microsoft.com/office/drawing/2014/main" val="4214375519"/>
                  </a:ext>
                </a:extLst>
              </a:tr>
              <a:tr h="1326538">
                <a:tc>
                  <a:txBody>
                    <a:bodyPr/>
                    <a:lstStyle/>
                    <a:p>
                      <a:pPr algn="just" fontAlgn="t"/>
                      <a:r>
                        <a:rPr lang="en-IN" sz="2000">
                          <a:solidFill>
                            <a:srgbClr val="333333"/>
                          </a:solidFill>
                          <a:effectLst/>
                          <a:latin typeface="Trebuchet MS (Body)"/>
                        </a:rPr>
                        <a:t>throws</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just" fontAlgn="t"/>
                      <a:r>
                        <a:rPr lang="en-US" sz="2000" dirty="0">
                          <a:solidFill>
                            <a:srgbClr val="333333"/>
                          </a:solidFill>
                          <a:effectLst/>
                          <a:latin typeface="Trebuchet MS (Body)"/>
                        </a:rPr>
                        <a:t>The "throws" keyword is used to declare exceptions. It specifies that there may occur an exception in the method. It doesn't throw an exception. It is always used with method signature.</a:t>
                      </a:r>
                    </a:p>
                  </a:txBody>
                  <a:tcPr marL="27924" marR="27924" marT="27924" marB="279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274405479"/>
                  </a:ext>
                </a:extLst>
              </a:tr>
            </a:tbl>
          </a:graphicData>
        </a:graphic>
      </p:graphicFrame>
    </p:spTree>
    <p:extLst>
      <p:ext uri="{BB962C8B-B14F-4D97-AF65-F5344CB8AC3E}">
        <p14:creationId xmlns:p14="http://schemas.microsoft.com/office/powerpoint/2010/main" val="3801160759"/>
      </p:ext>
    </p:extLst>
  </p:cSld>
  <p:clrMapOvr>
    <a:masterClrMapping/>
  </p:clrMapOvr>
</p:sld>
</file>

<file path=ppt/theme/theme1.xml><?xml version="1.0" encoding="utf-8"?>
<a:theme xmlns:a="http://schemas.openxmlformats.org/drawingml/2006/main" name="Face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815</TotalTime>
  <Words>2143</Words>
  <Application>Microsoft Office PowerPoint</Application>
  <PresentationFormat>Widescreen</PresentationFormat>
  <Paragraphs>237</Paragraphs>
  <Slides>33</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9" baseType="lpstr">
      <vt:lpstr>Arial</vt:lpstr>
      <vt:lpstr>Trebuchet MS</vt:lpstr>
      <vt:lpstr>Trebuchet MS (Body)</vt:lpstr>
      <vt:lpstr>Wingdings 3</vt:lpstr>
      <vt:lpstr>Facet</vt:lpstr>
      <vt:lpstr>Bitmap Image</vt:lpstr>
      <vt:lpstr>Exception</vt:lpstr>
      <vt:lpstr>What is Exception?</vt:lpstr>
      <vt:lpstr>Example of Exception: </vt:lpstr>
      <vt:lpstr>Hierarchy of Exception</vt:lpstr>
      <vt:lpstr>PowerPoint Presentation</vt:lpstr>
      <vt:lpstr>PowerPoint Presentation</vt:lpstr>
      <vt:lpstr>PowerPoint Presentation</vt:lpstr>
      <vt:lpstr>Keyword to Handle Exception</vt:lpstr>
      <vt:lpstr>PowerPoint Presentation</vt:lpstr>
      <vt:lpstr>Method to Print Exception:</vt:lpstr>
      <vt:lpstr>Finally:</vt:lpstr>
      <vt:lpstr>Why use Java finally block?</vt:lpstr>
      <vt:lpstr>Points to be Remember:</vt:lpstr>
      <vt:lpstr>The possibilities that disturb the execution of finally block are:</vt:lpstr>
      <vt:lpstr>Exceptions do not occur in the program </vt:lpstr>
      <vt:lpstr>Exception occurs and corresponding catch block matches </vt:lpstr>
      <vt:lpstr>Exception occurs and the corresponding catch block is not found/match </vt:lpstr>
      <vt:lpstr>finally block doesn’t get execute irrespective of the exception that occurs</vt:lpstr>
      <vt:lpstr>PowerPoint Presentation</vt:lpstr>
      <vt:lpstr>Various possible combinations of try- catch- finally?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throw keyword:</vt:lpstr>
      <vt:lpstr>throw keyword:</vt:lpstr>
      <vt:lpstr>throws Keyword:</vt:lpstr>
      <vt:lpstr>Difference between throw and throws: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Sumit Wadhwa</dc:creator>
  <cp:lastModifiedBy>Sumit Wadhwa</cp:lastModifiedBy>
  <cp:revision>13</cp:revision>
  <dcterms:created xsi:type="dcterms:W3CDTF">2022-08-23T20:42:17Z</dcterms:created>
  <dcterms:modified xsi:type="dcterms:W3CDTF">2023-05-16T13:50:35Z</dcterms:modified>
</cp:coreProperties>
</file>

<file path=docProps/thumbnail.jpeg>
</file>